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78" r:id="rId2"/>
    <p:sldId id="443" r:id="rId3"/>
    <p:sldId id="444" r:id="rId4"/>
    <p:sldId id="445" r:id="rId5"/>
    <p:sldId id="446" r:id="rId6"/>
    <p:sldId id="482" r:id="rId7"/>
    <p:sldId id="484" r:id="rId8"/>
    <p:sldId id="449" r:id="rId9"/>
    <p:sldId id="454" r:id="rId10"/>
    <p:sldId id="450" r:id="rId11"/>
    <p:sldId id="451" r:id="rId12"/>
    <p:sldId id="453" r:id="rId13"/>
    <p:sldId id="455" r:id="rId14"/>
    <p:sldId id="477" r:id="rId15"/>
    <p:sldId id="458" r:id="rId16"/>
    <p:sldId id="485" r:id="rId17"/>
    <p:sldId id="459" r:id="rId18"/>
    <p:sldId id="461" r:id="rId19"/>
    <p:sldId id="463" r:id="rId20"/>
    <p:sldId id="474" r:id="rId21"/>
    <p:sldId id="475" r:id="rId22"/>
    <p:sldId id="487" r:id="rId23"/>
    <p:sldId id="466" r:id="rId24"/>
    <p:sldId id="468" r:id="rId25"/>
    <p:sldId id="469" r:id="rId26"/>
    <p:sldId id="470" r:id="rId27"/>
    <p:sldId id="486" r:id="rId28"/>
    <p:sldId id="480" r:id="rId29"/>
    <p:sldId id="488" r:id="rId30"/>
    <p:sldId id="472" r:id="rId31"/>
  </p:sldIdLst>
  <p:sldSz cx="9144000" cy="5143500" type="screen16x9"/>
  <p:notesSz cx="6805613" cy="99441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orient="horz" pos="3003">
          <p15:clr>
            <a:srgbClr val="A4A3A4"/>
          </p15:clr>
        </p15:guide>
        <p15:guide id="3" pos="3424">
          <p15:clr>
            <a:srgbClr val="A4A3A4"/>
          </p15:clr>
        </p15:guide>
      </p15:sldGuideLst>
    </p:ext>
    <p:ext uri="{2D200454-40CA-4A62-9FC3-DE9A4176ACB9}">
      <p15:notesGuideLst xmlns:p15="http://schemas.microsoft.com/office/powerpoint/2012/main">
        <p15:guide id="1" orient="horz" pos="2880">
          <p15:clr>
            <a:srgbClr val="A4A3A4"/>
          </p15:clr>
        </p15:guide>
        <p15:guide id="2" orient="horz" pos="3132">
          <p15:clr>
            <a:srgbClr val="A4A3A4"/>
          </p15:clr>
        </p15:guide>
        <p15:guide id="3" pos="2160">
          <p15:clr>
            <a:srgbClr val="A4A3A4"/>
          </p15:clr>
        </p15:guide>
        <p15:guide id="4"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E424"/>
    <a:srgbClr val="EF9511"/>
    <a:srgbClr val="A7E8FF"/>
    <a:srgbClr val="C0FD77"/>
    <a:srgbClr val="FFFF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1" autoAdjust="0"/>
    <p:restoredTop sz="76065" autoAdjust="0"/>
  </p:normalViewPr>
  <p:slideViewPr>
    <p:cSldViewPr snapToGrid="0">
      <p:cViewPr varScale="1">
        <p:scale>
          <a:sx n="107" d="100"/>
          <a:sy n="107" d="100"/>
        </p:scale>
        <p:origin x="258" y="102"/>
      </p:cViewPr>
      <p:guideLst>
        <p:guide orient="horz" pos="1620"/>
        <p:guide orient="horz" pos="3003"/>
        <p:guide pos="3424"/>
      </p:guideLst>
    </p:cSldViewPr>
  </p:slideViewPr>
  <p:outlineViewPr>
    <p:cViewPr>
      <p:scale>
        <a:sx n="33" d="100"/>
        <a:sy n="33" d="100"/>
      </p:scale>
      <p:origin x="0" y="-2028"/>
    </p:cViewPr>
  </p:outlineViewPr>
  <p:notesTextViewPr>
    <p:cViewPr>
      <p:scale>
        <a:sx n="1" d="1"/>
        <a:sy n="1" d="1"/>
      </p:scale>
      <p:origin x="0" y="0"/>
    </p:cViewPr>
  </p:notesTextViewPr>
  <p:sorterViewPr>
    <p:cViewPr>
      <p:scale>
        <a:sx n="100" d="100"/>
        <a:sy n="100" d="100"/>
      </p:scale>
      <p:origin x="0" y="-4326"/>
    </p:cViewPr>
  </p:sorterViewPr>
  <p:notesViewPr>
    <p:cSldViewPr snapToGrid="0">
      <p:cViewPr varScale="1">
        <p:scale>
          <a:sx n="75" d="100"/>
          <a:sy n="75" d="100"/>
        </p:scale>
        <p:origin x="2184" y="54"/>
      </p:cViewPr>
      <p:guideLst>
        <p:guide orient="horz" pos="2880"/>
        <p:guide orient="horz" pos="3132"/>
        <p:guide pos="216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76AF8C51-8158-4885-8D66-ADEC8D08A396}" type="datetimeFigureOut">
              <a:rPr lang="el-GR" smtClean="0"/>
              <a:t>3/11/2017</a:t>
            </a:fld>
            <a:endParaRPr lang="el-GR"/>
          </a:p>
        </p:txBody>
      </p:sp>
      <p:sp>
        <p:nvSpPr>
          <p:cNvPr id="4" name="Θέση υποσέλιδου 3"/>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708E3744-CB1D-48F6-AF96-60D6781B4A95}" type="slidenum">
              <a:rPr lang="el-GR" smtClean="0"/>
              <a:t>‹#›</a:t>
            </a:fld>
            <a:endParaRPr lang="el-GR"/>
          </a:p>
        </p:txBody>
      </p:sp>
    </p:spTree>
    <p:extLst>
      <p:ext uri="{BB962C8B-B14F-4D97-AF65-F5344CB8AC3E}">
        <p14:creationId xmlns:p14="http://schemas.microsoft.com/office/powerpoint/2010/main" val="1406768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19C8E17-CE9D-4666-A950-4B9DDFFC48F8}" type="datetimeFigureOut">
              <a:rPr lang="el-GR"/>
              <a:pPr>
                <a:defRPr/>
              </a:pPr>
              <a:t>3/11/2017</a:t>
            </a:fld>
            <a:endParaRPr lang="el-GR"/>
          </a:p>
        </p:txBody>
      </p:sp>
      <p:sp>
        <p:nvSpPr>
          <p:cNvPr id="4" name="Θέση εικόνας διαφάνειας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B8B0608-600D-41AB-9D98-03451EE986AA}" type="slidenum">
              <a:rPr lang="el-GR" altLang="el-G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l-GR" dirty="0"/>
              <a:t>Καλησπέρα σας,</a:t>
            </a:r>
          </a:p>
          <a:p>
            <a:pPr eaLnBrk="1" hangingPunct="1">
              <a:spcBef>
                <a:spcPct val="0"/>
              </a:spcBef>
            </a:pPr>
            <a:endParaRPr lang="el-GR" altLang="el-GR" dirty="0"/>
          </a:p>
        </p:txBody>
      </p:sp>
      <p:sp>
        <p:nvSpPr>
          <p:cNvPr id="3891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l-GR" altLang="el-GR">
                <a:ea typeface="MS PGothic" panose="020B0600070205080204" pitchFamily="34" charset="-128"/>
              </a:rPr>
              <a:t>ΑΝΑΠΤΥΞΗ ΕΡΓΑΣΙΩΝ ΑΓΡΟΤΙΚΟΥ ΤΟΜΕΑ</a:t>
            </a:r>
            <a:endParaRPr lang="de-DE" altLang="el-GR">
              <a:ea typeface="MS PGothic" panose="020B0600070205080204" pitchFamily="34" charset="-128"/>
            </a:endParaRPr>
          </a:p>
        </p:txBody>
      </p:sp>
      <p:sp>
        <p:nvSpPr>
          <p:cNvPr id="2662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dirty="0"/>
              <a:t>ΦΕΒΡΟΥΑΡΙΟΣ 2014</a:t>
            </a:r>
            <a:endParaRPr lang="de-DE" dirty="0"/>
          </a:p>
        </p:txBody>
      </p:sp>
      <p:sp>
        <p:nvSpPr>
          <p:cNvPr id="3891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BA3DC9-038D-433C-96A4-D3CE618CA591}" type="slidenum">
              <a:rPr lang="de-DE" altLang="el-GR">
                <a:latin typeface="Calibri" panose="020F0502020204030204" pitchFamily="34" charset="0"/>
                <a:ea typeface="MS PGothic" panose="020B0600070205080204" pitchFamily="34" charset="-128"/>
              </a:rPr>
              <a:pPr eaLnBrk="1" hangingPunct="1"/>
              <a:t>1</a:t>
            </a:fld>
            <a:endParaRPr lang="de-DE" altLang="el-GR">
              <a:latin typeface="Calibri" panose="020F0502020204030204" pitchFamily="34" charset="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Με</a:t>
            </a:r>
            <a:r>
              <a:rPr lang="el-GR" baseline="0" dirty="0"/>
              <a:t> την εξέλιξη της ψηφιακής τεχνολογίας, λοιπόν, το τρακτέρ εξελίσσεται, γίνεται έξυπνο, συνδεδεμένο και τελικά αποτελεί μέρος ενός συστήματος διαχείρισης της γεωργικής παραγωγής που ανταλλάσσει πληροφορίες με άλλα συστήματα διαχείρισης άρδευσης, αριστοποίησης της σποράς, αξιοποίησης των μετεωρολογικών προβλέψεων κοκ.</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10</a:t>
            </a:fld>
            <a:endParaRPr lang="el-GR" altLang="el-GR"/>
          </a:p>
        </p:txBody>
      </p:sp>
    </p:spTree>
    <p:extLst>
      <p:ext uri="{BB962C8B-B14F-4D97-AF65-F5344CB8AC3E}">
        <p14:creationId xmlns:p14="http://schemas.microsoft.com/office/powerpoint/2010/main" val="3627555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Παράλληλα, η επικοινωνία με τα παραγωγικά ζώα,</a:t>
            </a:r>
            <a:r>
              <a:rPr lang="el-GR" baseline="0" dirty="0"/>
              <a:t> όπως η αγελάδα της φωτογραφίας μέσω των αισθητήρων και των κατάλληλων εφαρμογών γίνεται εφικτή. Τα ιστορικά δεδομένα αποτυπώνονται στον υπολογιστή του παραγωγού και…</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11</a:t>
            </a:fld>
            <a:endParaRPr lang="el-GR" altLang="el-GR"/>
          </a:p>
        </p:txBody>
      </p:sp>
    </p:spTree>
    <p:extLst>
      <p:ext uri="{BB962C8B-B14F-4D97-AF65-F5344CB8AC3E}">
        <p14:creationId xmlns:p14="http://schemas.microsoft.com/office/powerpoint/2010/main" val="1745076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…φυσικά στο κινητό του. Μάλιστα του δίνονται οδηγίες για το πότε έχει ο</a:t>
            </a:r>
            <a:r>
              <a:rPr lang="el-GR" baseline="0" dirty="0"/>
              <a:t>ίστρο η αγελάδα αυτή, πότε χρειάζεται και πόση τροφή, πόσο αποτελεσματική είναι, πως είναι η υγεία της, εάν βρίσκεται σε θερμικό στρες</a:t>
            </a:r>
            <a:r>
              <a:rPr lang="en-US" baseline="0" dirty="0"/>
              <a:t> </a:t>
            </a:r>
            <a:r>
              <a:rPr lang="el-GR" baseline="0" dirty="0"/>
              <a:t>και πολλά άλλα..</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12</a:t>
            </a:fld>
            <a:endParaRPr lang="el-GR" altLang="el-GR"/>
          </a:p>
        </p:txBody>
      </p:sp>
    </p:spTree>
    <p:extLst>
      <p:ext uri="{BB962C8B-B14F-4D97-AF65-F5344CB8AC3E}">
        <p14:creationId xmlns:p14="http://schemas.microsoft.com/office/powerpoint/2010/main" val="286075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Ανάλογη επικοινωνία αποκαθίσταται και με τα φυτά ,η οποία εξελίσσεται από το απλό επίπεδο παρακολούθησης ή ελέγχου μέχρι αυτό της αυτονομίας. Το φυτό, μέσω της τεχνολογίας της τεχνητής νοημοσύνης εκτιμάται ότι θα είναι σε θέση, με βάση τα μηνύματα που θα στέλνει μέσω</a:t>
            </a:r>
            <a:r>
              <a:rPr lang="el-GR" baseline="0" dirty="0"/>
              <a:t> των αισθητήρων, να μειώνει τη θερμοκρασία του χώρου ανάπτυξής του ή να δίνει εντολή στα αρδευτικά συστήματα για το πότισμά του.</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13</a:t>
            </a:fld>
            <a:endParaRPr lang="el-GR" altLang="el-GR"/>
          </a:p>
        </p:txBody>
      </p:sp>
    </p:spTree>
    <p:extLst>
      <p:ext uri="{BB962C8B-B14F-4D97-AF65-F5344CB8AC3E}">
        <p14:creationId xmlns:p14="http://schemas.microsoft.com/office/powerpoint/2010/main" val="180156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Παρακολουθώ με δέος</a:t>
            </a:r>
            <a:r>
              <a:rPr lang="el-GR" baseline="0" dirty="0"/>
              <a:t> την εξέλιξη της τεχνολογίας που κάνει πλέον εφικτή, την πρόσβαση από παντού, τον εντοπισμό οπουδήποτε, την πρόσβαση στην πληροφορία από οποιονδήποτε, την κάλυψη του οτιδήποτε και τελικά μέσω των μεγάλων δεδομένων, την πρόσβαση στα πάντα.</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14</a:t>
            </a:fld>
            <a:endParaRPr lang="el-GR" altLang="el-GR"/>
          </a:p>
        </p:txBody>
      </p:sp>
    </p:spTree>
    <p:extLst>
      <p:ext uri="{BB962C8B-B14F-4D97-AF65-F5344CB8AC3E}">
        <p14:creationId xmlns:p14="http://schemas.microsoft.com/office/powerpoint/2010/main" val="2237226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Επίκεντρο της ψηφιακής γεωργίας και κτηνοτροφίας είναι ο παραγωγός και οι ανάγκες του, είτε αυτές είναι παραγωγικές είτε διοικητικές</a:t>
            </a:r>
            <a:r>
              <a:rPr lang="el-GR" dirty="0"/>
              <a:t>.</a:t>
            </a:r>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15</a:t>
            </a:fld>
            <a:endParaRPr lang="el-GR" altLang="el-GR"/>
          </a:p>
        </p:txBody>
      </p:sp>
    </p:spTree>
    <p:extLst>
      <p:ext uri="{BB962C8B-B14F-4D97-AF65-F5344CB8AC3E}">
        <p14:creationId xmlns:p14="http://schemas.microsoft.com/office/powerpoint/2010/main" val="2235252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Όμως, ο παραγωγός δεν είναι απαραίτητα το επίκεντρο του κόσμου.</a:t>
            </a:r>
            <a:r>
              <a:rPr lang="el-GR" baseline="0" dirty="0"/>
              <a:t> Το λιανεμπόριο και τα έξυπνα </a:t>
            </a:r>
            <a:r>
              <a:rPr lang="en-US" baseline="0" dirty="0"/>
              <a:t>logistics </a:t>
            </a:r>
            <a:r>
              <a:rPr lang="el-GR" baseline="0" dirty="0"/>
              <a:t>επηρεάζουν τις διαθέσιμες θέσεις στα ράφια . </a:t>
            </a:r>
          </a:p>
          <a:p>
            <a:endParaRPr lang="el-GR" baseline="0" dirty="0"/>
          </a:p>
          <a:p>
            <a:r>
              <a:rPr lang="el-GR" baseline="0" dirty="0"/>
              <a:t>Τα φρέσκα φασολάκια Κένυας, που βρίσκονται στις 9:00 το πρωί στο </a:t>
            </a:r>
            <a:r>
              <a:rPr lang="en-US" baseline="0" dirty="0"/>
              <a:t>super market </a:t>
            </a:r>
            <a:r>
              <a:rPr lang="el-GR" baseline="0" dirty="0"/>
              <a:t>του Λέστερ –για παράδειγμα- στην Αγγλία, συλλέχθηκαν το προηγούμενο πρωί, συσκευάστηκαν το μεσημέρι, ταξίδεψαν αεροπορικώς στο Λονδίνο, οδηγήθηκαν στα </a:t>
            </a:r>
            <a:r>
              <a:rPr lang="en-US" baseline="0" dirty="0"/>
              <a:t>warehouses </a:t>
            </a:r>
            <a:r>
              <a:rPr lang="el-GR" baseline="0" dirty="0"/>
              <a:t>της αλυσίδας, νωρίς, το ίδιο βράδυ και διανεμήθηκαν πριν τα ξημερώματα στα καταστήματα όλης της χώρας. </a:t>
            </a:r>
          </a:p>
          <a:p>
            <a:endParaRPr lang="el-GR" baseline="0" dirty="0"/>
          </a:p>
          <a:p>
            <a:r>
              <a:rPr lang="el-GR" baseline="0" dirty="0"/>
              <a:t>Η «καλοκουρδισμένη» και πλήρως ελεγχόμενη ψηφιακά αλυσίδα </a:t>
            </a:r>
            <a:r>
              <a:rPr lang="en-US" baseline="0" dirty="0"/>
              <a:t>logistics </a:t>
            </a:r>
            <a:r>
              <a:rPr lang="el-GR" baseline="0" dirty="0"/>
              <a:t>λειτουργεί καθημερινά –άψογα.</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16</a:t>
            </a:fld>
            <a:endParaRPr lang="el-GR" altLang="el-GR"/>
          </a:p>
        </p:txBody>
      </p:sp>
    </p:spTree>
    <p:extLst>
      <p:ext uri="{BB962C8B-B14F-4D97-AF65-F5344CB8AC3E}">
        <p14:creationId xmlns:p14="http://schemas.microsoft.com/office/powerpoint/2010/main" val="388453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Στη εξίσωση βέβαια</a:t>
            </a:r>
            <a:r>
              <a:rPr lang="el-GR" baseline="0" dirty="0"/>
              <a:t> είναι και ο καταναλωτής</a:t>
            </a:r>
            <a:r>
              <a:rPr lang="el-GR" dirty="0"/>
              <a:t>.</a:t>
            </a:r>
            <a:r>
              <a:rPr lang="el-GR" baseline="0" dirty="0"/>
              <a:t> Ο «έξυπνος» καταναλωτής που καθορίζει –σε ένα βαθμό- τι θα ζητηθεί. Ένας καταναλωτής συνδεδεμένος, που αναζητά διαφάνεια και πληροφορίες για τα προϊόντα που αγοράζει, που ενδιαφέρεται για την υγεία του και που δεν διστάζει να δοκιμάζει νέα προϊόντα.</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17</a:t>
            </a:fld>
            <a:endParaRPr lang="el-GR" altLang="el-GR"/>
          </a:p>
        </p:txBody>
      </p:sp>
    </p:spTree>
    <p:extLst>
      <p:ext uri="{BB962C8B-B14F-4D97-AF65-F5344CB8AC3E}">
        <p14:creationId xmlns:p14="http://schemas.microsoft.com/office/powerpoint/2010/main" val="983280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Νέα</a:t>
            </a:r>
            <a:r>
              <a:rPr lang="el-GR" baseline="0" dirty="0"/>
              <a:t> προϊόντα που μπορεί να παράγονται από νέους ανταγωνιστές. Όπως τα </a:t>
            </a:r>
            <a:r>
              <a:rPr lang="el-GR" baseline="0" dirty="0" err="1"/>
              <a:t>κεφτεδάκια</a:t>
            </a:r>
            <a:r>
              <a:rPr lang="el-GR" baseline="0" dirty="0"/>
              <a:t> της εταιρείας </a:t>
            </a:r>
            <a:r>
              <a:rPr lang="en-US" baseline="0" dirty="0"/>
              <a:t>Memphis Meats </a:t>
            </a:r>
            <a:r>
              <a:rPr lang="el-GR" baseline="0" dirty="0"/>
              <a:t>που βασίζονται στο λεγόμενο «καθαρό κρέας» παραγωγής εργαστηρίου μέσω αναπαραγωγής ιστών…</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18</a:t>
            </a:fld>
            <a:endParaRPr lang="el-GR" altLang="el-GR"/>
          </a:p>
        </p:txBody>
      </p:sp>
    </p:spTree>
    <p:extLst>
      <p:ext uri="{BB962C8B-B14F-4D97-AF65-F5344CB8AC3E}">
        <p14:creationId xmlns:p14="http://schemas.microsoft.com/office/powerpoint/2010/main" val="211001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Ή γεύματα βασισμένα σε έντομα που περιέχουν πολύ </a:t>
            </a:r>
            <a:r>
              <a:rPr lang="el-GR" dirty="0" err="1"/>
              <a:t>πρωτείνη</a:t>
            </a:r>
            <a:r>
              <a:rPr lang="el-GR" dirty="0"/>
              <a:t>…</a:t>
            </a:r>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19</a:t>
            </a:fld>
            <a:endParaRPr lang="el-GR" altLang="el-GR"/>
          </a:p>
        </p:txBody>
      </p:sp>
    </p:spTree>
    <p:extLst>
      <p:ext uri="{BB962C8B-B14F-4D97-AF65-F5344CB8AC3E}">
        <p14:creationId xmlns:p14="http://schemas.microsoft.com/office/powerpoint/2010/main" val="306346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r>
              <a:rPr lang="el-GR" dirty="0"/>
              <a:t>Στις αρχές της δεκαετίας του 1980, η θεαματικότητα της σ</a:t>
            </a:r>
            <a:r>
              <a:rPr lang="el-GR" baseline="0" dirty="0"/>
              <a:t>ειράς «Ο Ιππότης της Ασφάλτου» ήταν πολύ μεγάλη και όλοι στηνόμασταν μπροστά στην τηλεόραση για την παρακολουθήσουμε. Αυτό που νομίζω ότι μας γοήτευε περισσότερο ήταν ο συνδυασμός της τεχνολογίας του «αυτοκινούμενου» οχήματος –δηλαδή χωρίς οδηγό- με την τεχνολογία τεχνητής νοημοσύνης.</a:t>
            </a:r>
          </a:p>
          <a:p>
            <a:endParaRPr lang="el-GR" baseline="0" dirty="0"/>
          </a:p>
          <a:p>
            <a:r>
              <a:rPr lang="el-GR" baseline="0" dirty="0"/>
              <a:t>Σήμερα, η τεχνολογία αυτή είναι εδώ και ήδη η </a:t>
            </a:r>
            <a:r>
              <a:rPr lang="en-US" baseline="0" dirty="0"/>
              <a:t>Google </a:t>
            </a:r>
            <a:r>
              <a:rPr lang="el-GR" baseline="0" dirty="0"/>
              <a:t>προσπαθεί να τελειοποιήσει το δικό της υβριδικό όχημα, το οποίο θα πρέπει να διευκρινίσω ότι δεν ονομάζεται </a:t>
            </a:r>
            <a:r>
              <a:rPr lang="en-US" baseline="0" dirty="0"/>
              <a:t>RIPPA</a:t>
            </a:r>
            <a:r>
              <a:rPr lang="el-GR" baseline="0" dirty="0"/>
              <a:t>.</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a:t>
            </a:fld>
            <a:endParaRPr lang="el-GR" altLang="el-GR"/>
          </a:p>
        </p:txBody>
      </p:sp>
    </p:spTree>
    <p:extLst>
      <p:ext uri="{BB962C8B-B14F-4D97-AF65-F5344CB8AC3E}">
        <p14:creationId xmlns:p14="http://schemas.microsoft.com/office/powerpoint/2010/main" val="948582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dirty="0"/>
              <a:t>Ή αρωματικά φ</a:t>
            </a:r>
            <a:r>
              <a:rPr lang="el-GR" sz="1200" b="0" dirty="0">
                <a:solidFill>
                  <a:srgbClr val="002060"/>
                </a:solidFill>
                <a:effectLst>
                  <a:outerShdw blurRad="38100" dist="38100" dir="2700000" algn="tl">
                    <a:srgbClr val="000000">
                      <a:alpha val="43137"/>
                    </a:srgbClr>
                  </a:outerShdw>
                </a:effectLst>
                <a:cs typeface="Arial" panose="020B0604020202020204" pitchFamily="34" charset="0"/>
              </a:rPr>
              <a:t>υτά που παράγονται</a:t>
            </a:r>
            <a:r>
              <a:rPr lang="el-GR" sz="1200" b="0" baseline="0" dirty="0">
                <a:solidFill>
                  <a:srgbClr val="002060"/>
                </a:solidFill>
                <a:effectLst>
                  <a:outerShdw blurRad="38100" dist="38100" dir="2700000" algn="tl">
                    <a:srgbClr val="000000">
                      <a:alpha val="43137"/>
                    </a:srgbClr>
                  </a:outerShdw>
                </a:effectLst>
                <a:cs typeface="Arial" panose="020B0604020202020204" pitchFamily="34" charset="0"/>
              </a:rPr>
              <a:t> σε κ</a:t>
            </a:r>
            <a:r>
              <a:rPr lang="el-GR" sz="1200" b="0" dirty="0">
                <a:solidFill>
                  <a:srgbClr val="002060"/>
                </a:solidFill>
                <a:effectLst>
                  <a:outerShdw blurRad="38100" dist="38100" dir="2700000" algn="tl">
                    <a:srgbClr val="000000">
                      <a:alpha val="43137"/>
                    </a:srgbClr>
                  </a:outerShdw>
                </a:effectLst>
                <a:cs typeface="Arial" panose="020B0604020202020204" pitchFamily="34" charset="0"/>
              </a:rPr>
              <a:t>αταφύγια τούνελ</a:t>
            </a:r>
            <a:r>
              <a:rPr lang="el-GR" sz="1200" b="0" baseline="0" dirty="0">
                <a:solidFill>
                  <a:srgbClr val="002060"/>
                </a:solidFill>
                <a:effectLst>
                  <a:outerShdw blurRad="38100" dist="38100" dir="2700000" algn="tl">
                    <a:srgbClr val="000000">
                      <a:alpha val="43137"/>
                    </a:srgbClr>
                  </a:outerShdw>
                </a:effectLst>
                <a:cs typeface="Arial" panose="020B0604020202020204" pitchFamily="34" charset="0"/>
              </a:rPr>
              <a:t> του β’ παγκοσμίου πολέμου στο υπόγειο Λονδίνο, δίπλα στους καταναλωτές.</a:t>
            </a:r>
          </a:p>
          <a:p>
            <a:endParaRPr lang="el-GR" sz="1200" b="0" dirty="0">
              <a:solidFill>
                <a:srgbClr val="002060"/>
              </a:solidFill>
              <a:effectLst>
                <a:outerShdw blurRad="38100" dist="38100" dir="2700000" algn="tl">
                  <a:srgbClr val="000000">
                    <a:alpha val="43137"/>
                  </a:srgbClr>
                </a:outerShdw>
              </a:effectLst>
              <a:cs typeface="Arial" panose="020B0604020202020204" pitchFamily="34" charset="0"/>
            </a:endParaRPr>
          </a:p>
          <a:p>
            <a:r>
              <a:rPr lang="el-GR" dirty="0"/>
              <a:t>Ή μαρούλια που παράγονται χωρίς ήλιο και χώμα σε</a:t>
            </a:r>
            <a:r>
              <a:rPr lang="el-GR" baseline="0" dirty="0"/>
              <a:t> εργοστάσιο της </a:t>
            </a:r>
            <a:r>
              <a:rPr lang="en-US" baseline="0" dirty="0"/>
              <a:t>Toshiba </a:t>
            </a:r>
            <a:r>
              <a:rPr lang="el-GR" baseline="0" dirty="0"/>
              <a:t>στη </a:t>
            </a:r>
            <a:r>
              <a:rPr lang="en-US" baseline="0" dirty="0"/>
              <a:t>Yokosuka.</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20</a:t>
            </a:fld>
            <a:endParaRPr lang="el-GR" altLang="el-GR"/>
          </a:p>
        </p:txBody>
      </p:sp>
    </p:spTree>
    <p:extLst>
      <p:ext uri="{BB962C8B-B14F-4D97-AF65-F5344CB8AC3E}">
        <p14:creationId xmlns:p14="http://schemas.microsoft.com/office/powerpoint/2010/main" val="297877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Είναι δεδομένο ότι</a:t>
            </a:r>
            <a:r>
              <a:rPr lang="el-GR" baseline="0" dirty="0"/>
              <a:t> η αλυσίδα εμπορίας ή καλύτερα «αξίας» έχει να αντιμετωπίσει σημαντικά θέματα και προκλήσεις, όπως η επάρκεια τροφίμων, η </a:t>
            </a:r>
            <a:r>
              <a:rPr lang="el-GR" baseline="0" dirty="0" err="1"/>
              <a:t>αειφόρια</a:t>
            </a:r>
            <a:r>
              <a:rPr lang="el-GR" baseline="0" dirty="0"/>
              <a:t>, η ασφάλεια και η διαφάνεια. </a:t>
            </a:r>
          </a:p>
          <a:p>
            <a:endParaRPr lang="el-GR" baseline="0" dirty="0"/>
          </a:p>
          <a:p>
            <a:r>
              <a:rPr lang="el-GR" baseline="0" dirty="0"/>
              <a:t>Όμως η ψηφιακή τεχνολογία έχει να προσφέρει αρκετά τόσο σε λύσεις όσο και σε ...</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21</a:t>
            </a:fld>
            <a:endParaRPr lang="el-GR" altLang="el-GR"/>
          </a:p>
        </p:txBody>
      </p:sp>
    </p:spTree>
    <p:extLst>
      <p:ext uri="{BB962C8B-B14F-4D97-AF65-F5344CB8AC3E}">
        <p14:creationId xmlns:p14="http://schemas.microsoft.com/office/powerpoint/2010/main" val="3534363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…καινοτομίες. Καινοτομίες που ακουμπούν</a:t>
            </a:r>
            <a:r>
              <a:rPr lang="el-GR" baseline="0" dirty="0"/>
              <a:t> σε κάθε μέλος της αλυσίδας και σε κάθε σχέση μεταξύ τους.</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22</a:t>
            </a:fld>
            <a:endParaRPr lang="el-GR" altLang="el-GR"/>
          </a:p>
        </p:txBody>
      </p:sp>
    </p:spTree>
    <p:extLst>
      <p:ext uri="{BB962C8B-B14F-4D97-AF65-F5344CB8AC3E}">
        <p14:creationId xmlns:p14="http://schemas.microsoft.com/office/powerpoint/2010/main" val="345112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Στο</a:t>
            </a:r>
            <a:r>
              <a:rPr lang="el-GR" baseline="0" dirty="0"/>
              <a:t> πλαίσιο αυτό, η συνεργασία για τη διάχυση της πληροφορίας και τη διαχείρισης των προβλημάτων είναι καθοριστικής σημασίας και αυτό αναγνωρίζεται από όλους.</a:t>
            </a:r>
          </a:p>
          <a:p>
            <a:endParaRPr lang="el-GR" baseline="0" dirty="0"/>
          </a:p>
          <a:p>
            <a:r>
              <a:rPr lang="el-GR" baseline="0" dirty="0"/>
              <a:t>Μάλιστα η Ευρωπαϊκή Ένωση χρηματοδοτεί έργα πληροφορικής ανοικτής αρχιτεκτονικής και δομής που όμως απαιτούν συνεργασία.</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23</a:t>
            </a:fld>
            <a:endParaRPr lang="el-GR" altLang="el-GR"/>
          </a:p>
        </p:txBody>
      </p:sp>
    </p:spTree>
    <p:extLst>
      <p:ext uri="{BB962C8B-B14F-4D97-AF65-F5344CB8AC3E}">
        <p14:creationId xmlns:p14="http://schemas.microsoft.com/office/powerpoint/2010/main" val="687388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0"/>
              </a:spcBef>
              <a:buNone/>
            </a:pPr>
            <a:r>
              <a:rPr lang="el-GR" b="0" dirty="0"/>
              <a:t>Έχοντας</a:t>
            </a:r>
            <a:r>
              <a:rPr lang="el-GR" b="0" baseline="0" dirty="0"/>
              <a:t> πει όλα αυτά, νομίζω ότι θα συμφωνήστε ότι πρέπει να επανατοποθετήσουμε το θέμα συζήτησης από </a:t>
            </a:r>
            <a:r>
              <a:rPr lang="el-GR" sz="1200" b="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την «Ψηφιακή Γεωργία &amp; Κτηνοτροφία» στον … «Ψηφιακό Μετασχηματισμό της Αλυσίδας Αξίας»</a:t>
            </a:r>
          </a:p>
          <a:p>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24</a:t>
            </a:fld>
            <a:endParaRPr lang="el-GR" altLang="el-GR"/>
          </a:p>
        </p:txBody>
      </p:sp>
    </p:spTree>
    <p:extLst>
      <p:ext uri="{BB962C8B-B14F-4D97-AF65-F5344CB8AC3E}">
        <p14:creationId xmlns:p14="http://schemas.microsoft.com/office/powerpoint/2010/main" val="3557292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dirty="0">
                <a:solidFill>
                  <a:srgbClr val="002060"/>
                </a:solidFill>
                <a:effectLst>
                  <a:outerShdw blurRad="38100" dist="38100" dir="2700000" algn="tl">
                    <a:srgbClr val="000000">
                      <a:alpha val="43137"/>
                    </a:srgbClr>
                  </a:outerShdw>
                </a:effectLst>
                <a:latin typeface="+mn-lt"/>
              </a:rPr>
              <a:t>Και βέβαια το αυθόρμητο</a:t>
            </a:r>
            <a:r>
              <a:rPr lang="el-GR" sz="1200" b="0" baseline="0" dirty="0">
                <a:solidFill>
                  <a:srgbClr val="002060"/>
                </a:solidFill>
                <a:effectLst>
                  <a:outerShdw blurRad="38100" dist="38100" dir="2700000" algn="tl">
                    <a:srgbClr val="000000">
                      <a:alpha val="43137"/>
                    </a:srgbClr>
                  </a:outerShdw>
                </a:effectLst>
                <a:latin typeface="+mn-lt"/>
              </a:rPr>
              <a:t> ερώτημα είναι, τ</a:t>
            </a:r>
            <a:r>
              <a:rPr lang="el-GR" sz="1200" b="0" dirty="0">
                <a:solidFill>
                  <a:srgbClr val="002060"/>
                </a:solidFill>
                <a:effectLst>
                  <a:outerShdw blurRad="38100" dist="38100" dir="2700000" algn="tl">
                    <a:srgbClr val="000000">
                      <a:alpha val="43137"/>
                    </a:srgbClr>
                  </a:outerShdw>
                </a:effectLst>
                <a:latin typeface="+mn-lt"/>
              </a:rPr>
              <a:t>ι πρέπει να κάνει ένας παραγωγός σήμερα; Νομίζω ότι 2 είναι τα κεντρικά θέματα. </a:t>
            </a:r>
          </a:p>
          <a:p>
            <a:endParaRPr lang="el-GR" sz="1200" b="0" dirty="0">
              <a:solidFill>
                <a:srgbClr val="002060"/>
              </a:solidFill>
              <a:effectLst>
                <a:outerShdw blurRad="38100" dist="38100" dir="2700000" algn="tl">
                  <a:srgbClr val="000000">
                    <a:alpha val="43137"/>
                  </a:srgbClr>
                </a:outerShdw>
              </a:effectLst>
              <a:latin typeface="+mn-lt"/>
            </a:endParaRPr>
          </a:p>
          <a:p>
            <a:r>
              <a:rPr lang="el-GR" sz="1200" b="0" dirty="0">
                <a:solidFill>
                  <a:srgbClr val="002060"/>
                </a:solidFill>
                <a:effectLst>
                  <a:outerShdw blurRad="38100" dist="38100" dir="2700000" algn="tl">
                    <a:srgbClr val="000000">
                      <a:alpha val="43137"/>
                    </a:srgbClr>
                  </a:outerShdw>
                </a:effectLst>
                <a:latin typeface="+mn-lt"/>
              </a:rPr>
              <a:t>Θ</a:t>
            </a:r>
            <a:r>
              <a:rPr lang="el-GR" sz="1200" b="0" kern="1200" dirty="0">
                <a:solidFill>
                  <a:srgbClr val="002060"/>
                </a:solidFill>
                <a:latin typeface="+mn-lt"/>
                <a:ea typeface="+mn-ea"/>
                <a:cs typeface="Arial" panose="020B0604020202020204" pitchFamily="34" charset="0"/>
              </a:rPr>
              <a:t>α πρέπει να εξασφαλίσει ότι είναι μέλος μιας αποτελεσματικής αλυσίδας αξίας</a:t>
            </a:r>
            <a:r>
              <a:rPr lang="en-US" sz="1200" b="0" kern="1200" dirty="0">
                <a:solidFill>
                  <a:srgbClr val="002060"/>
                </a:solidFill>
                <a:latin typeface="+mn-lt"/>
                <a:ea typeface="+mn-ea"/>
                <a:cs typeface="Arial" panose="020B0604020202020204" pitchFamily="34" charset="0"/>
              </a:rPr>
              <a:t> </a:t>
            </a:r>
            <a:r>
              <a:rPr lang="el-GR" sz="1200" b="0" kern="1200" dirty="0">
                <a:solidFill>
                  <a:srgbClr val="002060"/>
                </a:solidFill>
                <a:latin typeface="+mn-lt"/>
                <a:ea typeface="+mn-ea"/>
                <a:cs typeface="Arial" panose="020B0604020202020204" pitchFamily="34" charset="0"/>
              </a:rPr>
              <a:t>στην οποία θα είναι έτοιμος να προσφέρει και να λαμβάνει δίκαια οφέλη. Προς</a:t>
            </a:r>
            <a:r>
              <a:rPr lang="el-GR" sz="1200" b="0" kern="1200" baseline="0" dirty="0">
                <a:solidFill>
                  <a:srgbClr val="002060"/>
                </a:solidFill>
                <a:latin typeface="+mn-lt"/>
                <a:ea typeface="+mn-ea"/>
                <a:cs typeface="Arial" panose="020B0604020202020204" pitchFamily="34" charset="0"/>
              </a:rPr>
              <a:t> αυτή την κατεύθυνση λειτουργεί και το πρόγραμμα συμβολαιακής γεωργίας &amp; κτηνοτροφίας της Τράπεζας Πειραιώς, όπου ο παραγωγός επιλέγει την επιχείρηση ή το συνεταιρισμό ή την ομάδα παραγωγών που θέλει να συμβληθεί.</a:t>
            </a:r>
            <a:endParaRPr lang="el-GR" sz="1200" b="0" kern="1200" dirty="0">
              <a:solidFill>
                <a:srgbClr val="002060"/>
              </a:solidFill>
              <a:latin typeface="+mn-lt"/>
              <a:ea typeface="+mn-ea"/>
              <a:cs typeface="Arial" panose="020B0604020202020204" pitchFamily="34" charset="0"/>
            </a:endParaRPr>
          </a:p>
          <a:p>
            <a:pPr marL="0" indent="0">
              <a:buNone/>
            </a:pPr>
            <a:endParaRPr lang="el-GR" sz="300" b="0" kern="1200" dirty="0">
              <a:solidFill>
                <a:srgbClr val="002060"/>
              </a:solidFill>
              <a:latin typeface="+mn-lt"/>
              <a:ea typeface="+mn-ea"/>
              <a:cs typeface="Arial" panose="020B0604020202020204" pitchFamily="34" charset="0"/>
            </a:endParaRPr>
          </a:p>
          <a:p>
            <a:pPr marL="0" indent="0">
              <a:buNone/>
            </a:pPr>
            <a:r>
              <a:rPr lang="el-GR" sz="300" b="0" kern="1200" dirty="0">
                <a:solidFill>
                  <a:srgbClr val="002060"/>
                </a:solidFill>
                <a:latin typeface="+mn-lt"/>
                <a:ea typeface="+mn-ea"/>
                <a:cs typeface="Arial" panose="020B0604020202020204" pitchFamily="34" charset="0"/>
              </a:rPr>
              <a:t>Επιπλέον, είναι απαραίτητο ν</a:t>
            </a:r>
            <a:r>
              <a:rPr lang="el-GR" sz="800" kern="1200" dirty="0">
                <a:solidFill>
                  <a:srgbClr val="002060"/>
                </a:solidFill>
                <a:latin typeface="+mn-lt"/>
                <a:ea typeface="+mn-ea"/>
                <a:cs typeface="Arial" panose="020B0604020202020204" pitchFamily="34" charset="0"/>
              </a:rPr>
              <a:t>α έχει πρόσβαση </a:t>
            </a:r>
            <a:r>
              <a:rPr lang="el-GR" sz="800" b="0" kern="1200" dirty="0">
                <a:solidFill>
                  <a:srgbClr val="002060"/>
                </a:solidFill>
                <a:latin typeface="+mn-lt"/>
                <a:ea typeface="+mn-ea"/>
                <a:cs typeface="Arial" panose="020B0604020202020204" pitchFamily="34" charset="0"/>
              </a:rPr>
              <a:t>στην πληροφορία –μέσω και των άλλων μελών της αλυσίδας αξίας- αλλά και σε εκπαίδευση. Τέτοιου είδους εκπαιδεύσεις -μεταξύ άλλων- πραγματοποιεί και το κέντρο βιώσιμης επιχειρηματικότητας </a:t>
            </a:r>
            <a:r>
              <a:rPr lang="en-US" sz="800" b="0" kern="1200" dirty="0">
                <a:solidFill>
                  <a:srgbClr val="002060"/>
                </a:solidFill>
                <a:latin typeface="+mn-lt"/>
                <a:ea typeface="+mn-ea"/>
                <a:cs typeface="Arial" panose="020B0604020202020204" pitchFamily="34" charset="0"/>
              </a:rPr>
              <a:t>Excelixi</a:t>
            </a:r>
            <a:r>
              <a:rPr lang="el-GR" sz="800" b="0" kern="1200" dirty="0">
                <a:solidFill>
                  <a:srgbClr val="002060"/>
                </a:solidFill>
                <a:latin typeface="+mn-lt"/>
                <a:ea typeface="+mn-ea"/>
                <a:cs typeface="Arial" panose="020B0604020202020204" pitchFamily="34" charset="0"/>
              </a:rPr>
              <a:t>. Ο κ. Κατσουράνης θα αναφερθεί στα σχετικά προγράμματα σε επόμενη συνεδρία. </a:t>
            </a:r>
            <a:endParaRPr lang="el-GR" sz="300" b="0" kern="1200" dirty="0">
              <a:solidFill>
                <a:srgbClr val="002060"/>
              </a:solidFill>
              <a:latin typeface="+mn-lt"/>
              <a:ea typeface="+mn-ea"/>
              <a:cs typeface="Arial" panose="020B0604020202020204" pitchFamily="34" charset="0"/>
            </a:endParaRPr>
          </a:p>
          <a:p>
            <a:pPr marL="0" indent="0">
              <a:buNone/>
            </a:pPr>
            <a:endParaRPr lang="el-GR" sz="300" b="0" kern="1200" dirty="0">
              <a:solidFill>
                <a:srgbClr val="002060"/>
              </a:solidFill>
              <a:latin typeface="+mn-lt"/>
              <a:ea typeface="+mn-ea"/>
              <a:cs typeface="Arial" panose="020B0604020202020204" pitchFamily="34" charset="0"/>
            </a:endParaRPr>
          </a:p>
          <a:p>
            <a:r>
              <a:rPr lang="el-GR" sz="1200" b="0" kern="1200" dirty="0">
                <a:solidFill>
                  <a:srgbClr val="002060"/>
                </a:solidFill>
                <a:latin typeface="+mn-lt"/>
                <a:ea typeface="+mn-ea"/>
                <a:cs typeface="Arial" panose="020B0604020202020204" pitchFamily="34" charset="0"/>
              </a:rPr>
              <a:t>Και βέβαια, ο παραγωγός θα πρέπει να είναι έτοιμος να αξιοποιήσει την ψηφιακή τεχνολογία που ταιριάζει στην δική του εκμετάλλευσή.</a:t>
            </a:r>
          </a:p>
          <a:p>
            <a:pPr marL="0" marR="0" indent="0" algn="l" defTabSz="914400" rtl="0" eaLnBrk="0" fontAlgn="base" latinLnBrk="0" hangingPunct="0">
              <a:lnSpc>
                <a:spcPct val="100000"/>
              </a:lnSpc>
              <a:spcBef>
                <a:spcPct val="30000"/>
              </a:spcBef>
              <a:spcAft>
                <a:spcPct val="0"/>
              </a:spcAft>
              <a:buClrTx/>
              <a:buSzTx/>
              <a:buFontTx/>
              <a:buNone/>
              <a:tabLst/>
              <a:defRPr/>
            </a:pPr>
            <a:endParaRPr lang="el-GR" sz="1200" b="0" dirty="0">
              <a:solidFill>
                <a:srgbClr val="002060"/>
              </a:solidFill>
              <a:effectLst>
                <a:outerShdw blurRad="38100" dist="38100" dir="2700000" algn="tl">
                  <a:srgbClr val="000000">
                    <a:alpha val="43137"/>
                  </a:srgbClr>
                </a:outerShdw>
              </a:effectLst>
              <a:latin typeface="+mn-lt"/>
            </a:endParaRPr>
          </a:p>
          <a:p>
            <a:endParaRPr lang="el-GR" b="0"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25</a:t>
            </a:fld>
            <a:endParaRPr lang="el-GR" altLang="el-GR"/>
          </a:p>
        </p:txBody>
      </p:sp>
    </p:spTree>
    <p:extLst>
      <p:ext uri="{BB962C8B-B14F-4D97-AF65-F5344CB8AC3E}">
        <p14:creationId xmlns:p14="http://schemas.microsoft.com/office/powerpoint/2010/main" val="2142217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sz="1200" b="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Όμως, δεν είναι όλες οι τεχνολογίες για όλους…</a:t>
            </a:r>
          </a:p>
          <a:p>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26</a:t>
            </a:fld>
            <a:endParaRPr lang="el-GR" altLang="el-GR"/>
          </a:p>
        </p:txBody>
      </p:sp>
    </p:spTree>
    <p:extLst>
      <p:ext uri="{BB962C8B-B14F-4D97-AF65-F5344CB8AC3E}">
        <p14:creationId xmlns:p14="http://schemas.microsoft.com/office/powerpoint/2010/main" val="2007150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l-GR" sz="1200" b="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Αλλά …δεν είναι και όλες οι τεχνολογίες μόνο για τους άλλους</a:t>
            </a:r>
          </a:p>
          <a:p>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27</a:t>
            </a:fld>
            <a:endParaRPr lang="el-GR" altLang="el-GR"/>
          </a:p>
        </p:txBody>
      </p:sp>
    </p:spTree>
    <p:extLst>
      <p:ext uri="{BB962C8B-B14F-4D97-AF65-F5344CB8AC3E}">
        <p14:creationId xmlns:p14="http://schemas.microsoft.com/office/powerpoint/2010/main" val="414415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sz="1200" b="0" kern="1200" dirty="0">
                <a:solidFill>
                  <a:srgbClr val="002060"/>
                </a:solidFill>
                <a:effectLst>
                  <a:outerShdw blurRad="38100" dist="38100" dir="2700000" algn="tl">
                    <a:srgbClr val="000000">
                      <a:alpha val="43137"/>
                    </a:srgbClr>
                  </a:outerShdw>
                </a:effectLst>
                <a:latin typeface="+mn-lt"/>
                <a:ea typeface="+mn-ea"/>
                <a:cs typeface="+mn-cs"/>
              </a:rPr>
              <a:t>Υπάρχουν κριτήρια που μπορούν να χρησιμοποιηθούν για την επιλογή ψηφιακών τεχνολογικών λύσεων από κάποιον μεταξύ των οποίων τα λεγόμενα 6 </a:t>
            </a:r>
            <a:r>
              <a:rPr lang="en-US" sz="1200" b="0" kern="1200" dirty="0">
                <a:solidFill>
                  <a:srgbClr val="002060"/>
                </a:solidFill>
                <a:effectLst>
                  <a:outerShdw blurRad="38100" dist="38100" dir="2700000" algn="tl">
                    <a:srgbClr val="000000">
                      <a:alpha val="43137"/>
                    </a:srgbClr>
                  </a:outerShdw>
                </a:effectLst>
                <a:latin typeface="+mn-lt"/>
                <a:ea typeface="+mn-ea"/>
                <a:cs typeface="+mn-cs"/>
              </a:rPr>
              <a:t>C</a:t>
            </a:r>
            <a:r>
              <a:rPr lang="el-GR" sz="1200" b="0" kern="1200" dirty="0">
                <a:solidFill>
                  <a:srgbClr val="002060"/>
                </a:solidFill>
                <a:effectLst>
                  <a:outerShdw blurRad="38100" dist="38100" dir="2700000" algn="tl">
                    <a:srgbClr val="000000">
                      <a:alpha val="43137"/>
                    </a:srgbClr>
                  </a:outerShdw>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l-GR" sz="1200" b="0" kern="1200" dirty="0">
              <a:solidFill>
                <a:srgbClr val="002060"/>
              </a:solidFill>
              <a:effectLst>
                <a:outerShdw blurRad="38100" dist="38100" dir="2700000" algn="tl">
                  <a:srgbClr val="000000">
                    <a:alpha val="43137"/>
                  </a:srgbClr>
                </a:outerShdw>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l-GR" sz="1200" b="0" kern="1200" dirty="0">
                <a:solidFill>
                  <a:srgbClr val="002060"/>
                </a:solidFill>
                <a:effectLst>
                  <a:outerShdw blurRad="38100" dist="38100" dir="2700000" algn="tl">
                    <a:srgbClr val="000000">
                      <a:alpha val="43137"/>
                    </a:srgbClr>
                  </a:outerShdw>
                </a:effectLst>
                <a:latin typeface="+mn-lt"/>
                <a:ea typeface="+mn-ea"/>
                <a:cs typeface="+mn-cs"/>
              </a:rPr>
              <a:t>Αυτά αναφέρονται στα κόστη (</a:t>
            </a:r>
            <a:r>
              <a:rPr lang="en-US" sz="1200" b="0" kern="1200" dirty="0">
                <a:solidFill>
                  <a:srgbClr val="002060"/>
                </a:solidFill>
                <a:effectLst>
                  <a:outerShdw blurRad="38100" dist="38100" dir="2700000" algn="tl">
                    <a:srgbClr val="000000">
                      <a:alpha val="43137"/>
                    </a:srgbClr>
                  </a:outerShdw>
                </a:effectLst>
                <a:latin typeface="+mn-lt"/>
                <a:ea typeface="+mn-ea"/>
                <a:cs typeface="+mn-cs"/>
              </a:rPr>
              <a:t>costs</a:t>
            </a:r>
            <a:r>
              <a:rPr lang="el-GR" sz="1200" b="0" kern="1200" dirty="0">
                <a:solidFill>
                  <a:srgbClr val="002060"/>
                </a:solidFill>
                <a:effectLst>
                  <a:outerShdw blurRad="38100" dist="38100" dir="2700000" algn="tl">
                    <a:srgbClr val="000000">
                      <a:alpha val="43137"/>
                    </a:srgbClr>
                  </a:outerShdw>
                </a:effectLst>
                <a:latin typeface="+mn-lt"/>
                <a:ea typeface="+mn-ea"/>
                <a:cs typeface="+mn-cs"/>
              </a:rPr>
              <a:t>), στην ευκολία (</a:t>
            </a:r>
            <a:r>
              <a:rPr lang="en-US" sz="1200" b="0" kern="1200" dirty="0">
                <a:solidFill>
                  <a:srgbClr val="002060"/>
                </a:solidFill>
                <a:effectLst>
                  <a:outerShdw blurRad="38100" dist="38100" dir="2700000" algn="tl">
                    <a:srgbClr val="000000">
                      <a:alpha val="43137"/>
                    </a:srgbClr>
                  </a:outerShdw>
                </a:effectLst>
                <a:latin typeface="+mn-lt"/>
                <a:ea typeface="+mn-ea"/>
                <a:cs typeface="+mn-cs"/>
              </a:rPr>
              <a:t>convenience), </a:t>
            </a:r>
            <a:r>
              <a:rPr lang="el-GR" sz="1200" b="0" kern="1200" dirty="0">
                <a:solidFill>
                  <a:srgbClr val="002060"/>
                </a:solidFill>
                <a:effectLst>
                  <a:outerShdw blurRad="38100" dist="38100" dir="2700000" algn="tl">
                    <a:srgbClr val="000000">
                      <a:alpha val="43137"/>
                    </a:srgbClr>
                  </a:outerShdw>
                </a:effectLst>
                <a:latin typeface="+mn-lt"/>
                <a:ea typeface="+mn-ea"/>
                <a:cs typeface="+mn-cs"/>
              </a:rPr>
              <a:t>στη συμμόρφωση (</a:t>
            </a:r>
            <a:r>
              <a:rPr lang="en-US" sz="1200" b="0" kern="1200" dirty="0">
                <a:solidFill>
                  <a:srgbClr val="002060"/>
                </a:solidFill>
                <a:effectLst>
                  <a:outerShdw blurRad="38100" dist="38100" dir="2700000" algn="tl">
                    <a:srgbClr val="000000">
                      <a:alpha val="43137"/>
                    </a:srgbClr>
                  </a:outerShdw>
                </a:effectLst>
                <a:latin typeface="+mn-lt"/>
                <a:ea typeface="+mn-ea"/>
                <a:cs typeface="+mn-cs"/>
              </a:rPr>
              <a:t>compliance)</a:t>
            </a:r>
            <a:r>
              <a:rPr lang="el-GR" sz="1200" b="0" kern="1200" dirty="0">
                <a:solidFill>
                  <a:srgbClr val="002060"/>
                </a:solidFill>
                <a:effectLst>
                  <a:outerShdw blurRad="38100" dist="38100" dir="2700000" algn="tl">
                    <a:srgbClr val="000000">
                      <a:alpha val="43137"/>
                    </a:srgbClr>
                  </a:outerShdw>
                </a:effectLst>
                <a:latin typeface="+mn-lt"/>
                <a:ea typeface="+mn-ea"/>
                <a:cs typeface="+mn-cs"/>
              </a:rPr>
              <a:t>, στην ικανότητα (</a:t>
            </a:r>
            <a:r>
              <a:rPr lang="en-US" sz="1200" b="0" kern="1200" dirty="0">
                <a:solidFill>
                  <a:srgbClr val="002060"/>
                </a:solidFill>
                <a:effectLst>
                  <a:outerShdw blurRad="38100" dist="38100" dir="2700000" algn="tl">
                    <a:srgbClr val="000000">
                      <a:alpha val="43137"/>
                    </a:srgbClr>
                  </a:outerShdw>
                </a:effectLst>
                <a:latin typeface="+mn-lt"/>
                <a:ea typeface="+mn-ea"/>
                <a:cs typeface="+mn-cs"/>
              </a:rPr>
              <a:t>compliance), </a:t>
            </a:r>
            <a:r>
              <a:rPr lang="el-GR" sz="1200" b="0" kern="1200" dirty="0">
                <a:solidFill>
                  <a:srgbClr val="002060"/>
                </a:solidFill>
                <a:effectLst>
                  <a:outerShdw blurRad="38100" dist="38100" dir="2700000" algn="tl">
                    <a:srgbClr val="000000">
                      <a:alpha val="43137"/>
                    </a:srgbClr>
                  </a:outerShdw>
                </a:effectLst>
                <a:latin typeface="+mn-lt"/>
                <a:ea typeface="+mn-ea"/>
                <a:cs typeface="+mn-cs"/>
              </a:rPr>
              <a:t>στην πολυπλοκότητα (</a:t>
            </a:r>
            <a:r>
              <a:rPr lang="en-US" sz="1200" b="0" kern="1200" dirty="0">
                <a:solidFill>
                  <a:srgbClr val="002060"/>
                </a:solidFill>
                <a:effectLst>
                  <a:outerShdw blurRad="38100" dist="38100" dir="2700000" algn="tl">
                    <a:srgbClr val="000000">
                      <a:alpha val="43137"/>
                    </a:srgbClr>
                  </a:outerShdw>
                </a:effectLst>
                <a:latin typeface="+mn-lt"/>
                <a:ea typeface="+mn-ea"/>
                <a:cs typeface="+mn-cs"/>
              </a:rPr>
              <a:t>complexity) </a:t>
            </a:r>
            <a:r>
              <a:rPr lang="el-GR" sz="1200" b="0" kern="1200" dirty="0">
                <a:solidFill>
                  <a:srgbClr val="002060"/>
                </a:solidFill>
                <a:effectLst>
                  <a:outerShdw blurRad="38100" dist="38100" dir="2700000" algn="tl">
                    <a:srgbClr val="000000">
                      <a:alpha val="43137"/>
                    </a:srgbClr>
                  </a:outerShdw>
                </a:effectLst>
                <a:latin typeface="+mn-lt"/>
                <a:ea typeface="+mn-ea"/>
                <a:cs typeface="+mn-cs"/>
              </a:rPr>
              <a:t>και στην υπεράσπιση ή καλύτερα υποστήριξη (</a:t>
            </a:r>
            <a:r>
              <a:rPr lang="en-US" sz="1200" b="0" kern="1200" dirty="0">
                <a:solidFill>
                  <a:srgbClr val="002060"/>
                </a:solidFill>
                <a:effectLst>
                  <a:outerShdw blurRad="38100" dist="38100" dir="2700000" algn="tl">
                    <a:srgbClr val="000000">
                      <a:alpha val="43137"/>
                    </a:srgbClr>
                  </a:outerShdw>
                </a:effectLst>
                <a:latin typeface="+mn-lt"/>
                <a:ea typeface="+mn-ea"/>
                <a:cs typeface="+mn-cs"/>
              </a:rPr>
              <a:t>champions).</a:t>
            </a:r>
            <a:r>
              <a:rPr lang="el-GR" sz="1200" b="0" kern="1200" dirty="0">
                <a:solidFill>
                  <a:srgbClr val="002060"/>
                </a:solidFill>
                <a:effectLst>
                  <a:outerShdw blurRad="38100" dist="38100" dir="2700000" algn="tl">
                    <a:srgbClr val="000000">
                      <a:alpha val="43137"/>
                    </a:srgbClr>
                  </a:outerShdw>
                </a:effectLst>
                <a:latin typeface="+mn-lt"/>
                <a:ea typeface="+mn-ea"/>
                <a:cs typeface="+mn-cs"/>
              </a:rPr>
              <a:t> </a:t>
            </a:r>
            <a:endParaRPr lang="el-GR" sz="1200" b="0" kern="1200" dirty="0">
              <a:solidFill>
                <a:schemeClr val="tx1"/>
              </a:solidFill>
              <a:latin typeface="+mn-lt"/>
              <a:ea typeface="+mn-ea"/>
              <a:cs typeface="+mn-cs"/>
            </a:endParaRPr>
          </a:p>
          <a:p>
            <a:endParaRPr lang="el-GR" b="0"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28</a:t>
            </a:fld>
            <a:endParaRPr lang="el-GR" altLang="el-GR"/>
          </a:p>
        </p:txBody>
      </p:sp>
    </p:spTree>
    <p:extLst>
      <p:ext uri="{BB962C8B-B14F-4D97-AF65-F5344CB8AC3E}">
        <p14:creationId xmlns:p14="http://schemas.microsoft.com/office/powerpoint/2010/main" val="387403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Όπως</a:t>
            </a:r>
            <a:r>
              <a:rPr lang="el-GR" baseline="0" dirty="0"/>
              <a:t> υπάρχουν και πιο </a:t>
            </a:r>
            <a:r>
              <a:rPr lang="el-GR" baseline="0" dirty="0" err="1"/>
              <a:t>ποσοτικοποιημένα</a:t>
            </a:r>
            <a:r>
              <a:rPr lang="el-GR" baseline="0" dirty="0"/>
              <a:t> κριτήρια.</a:t>
            </a:r>
          </a:p>
          <a:p>
            <a:endParaRPr lang="el-GR" baseline="0" dirty="0"/>
          </a:p>
          <a:p>
            <a:pPr rtl="0" eaLnBrk="1" fontAlgn="t" latinLnBrk="0" hangingPunct="1"/>
            <a:r>
              <a:rPr lang="el-GR" baseline="0" dirty="0"/>
              <a:t>Τέτοια είναι ενδεικτικά η </a:t>
            </a:r>
            <a:r>
              <a:rPr lang="el-GR" b="0" baseline="0" dirty="0"/>
              <a:t>α</a:t>
            </a:r>
            <a:r>
              <a:rPr lang="el-GR" sz="1200" b="0" i="0" u="none" strike="noStrike" kern="1200" dirty="0">
                <a:solidFill>
                  <a:schemeClr val="tx1"/>
                </a:solidFill>
                <a:effectLst/>
                <a:latin typeface="+mn-lt"/>
                <a:ea typeface="+mn-ea"/>
                <a:cs typeface="+mn-cs"/>
              </a:rPr>
              <a:t>ύξηση της απόδοσης, η μείωση του κόστους εισροών, το κόστος ανά στρέμμα, το ποσοστό απόδοσης ανά στρέμμα, το συνολικό ποσό της επένδυσης, ο χρόνος απόσβεσης, η σύνδεση ή μη με άλλα προϊόντα / υπηρεσίες, η ιδιοκτησία και πρόσβαση στα δεδομένα από τους παραγωγούς κτλ.</a:t>
            </a:r>
          </a:p>
          <a:p>
            <a:pPr rtl="0" eaLnBrk="1" fontAlgn="t" latinLnBrk="0" hangingPunct="1"/>
            <a:r>
              <a:rPr lang="el-GR" sz="1200" b="0" i="0" u="none" strike="noStrike" kern="1200" dirty="0">
                <a:solidFill>
                  <a:schemeClr val="tx1"/>
                </a:solidFill>
                <a:effectLst/>
                <a:latin typeface="+mn-lt"/>
                <a:ea typeface="+mn-ea"/>
                <a:cs typeface="+mn-cs"/>
              </a:rPr>
              <a:t> </a:t>
            </a:r>
          </a:p>
          <a:p>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29</a:t>
            </a:fld>
            <a:endParaRPr lang="el-GR" altLang="el-GR"/>
          </a:p>
        </p:txBody>
      </p:sp>
    </p:spTree>
    <p:extLst>
      <p:ext uri="{BB962C8B-B14F-4D97-AF65-F5344CB8AC3E}">
        <p14:creationId xmlns:p14="http://schemas.microsoft.com/office/powerpoint/2010/main" val="378008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 RIPPA</a:t>
            </a:r>
            <a:r>
              <a:rPr lang="en-US" baseline="0" dirty="0"/>
              <a:t> </a:t>
            </a:r>
            <a:r>
              <a:rPr lang="el-GR" baseline="0" dirty="0"/>
              <a:t>είναι ένας ακούραστος εργάτης που κινείται αυτόνομα και ασταμάτητα για 21 ώρες από τις 8 το πρωί μέχρι τις 5 τα ξημερώματα της επόμενης ημέρας.</a:t>
            </a:r>
          </a:p>
          <a:p>
            <a:endParaRPr lang="el-GR" baseline="0" dirty="0"/>
          </a:p>
          <a:p>
            <a:r>
              <a:rPr lang="el-GR" baseline="0" dirty="0"/>
              <a:t>Συνδυάζει ως ο νέος «Ιππότης του Αγρού» την τεχνολογία του </a:t>
            </a:r>
            <a:r>
              <a:rPr lang="el-GR" baseline="0" dirty="0" err="1"/>
              <a:t>αυτοκινηνούμενου</a:t>
            </a:r>
            <a:r>
              <a:rPr lang="el-GR" baseline="0" dirty="0"/>
              <a:t> οχήματος με την ψηφιακή τεχνολογία και αυτή της τεχνητής νοημοσύνης.</a:t>
            </a:r>
          </a:p>
          <a:p>
            <a:endParaRPr lang="el-GR" baseline="0" dirty="0"/>
          </a:p>
          <a:p>
            <a:r>
              <a:rPr lang="el-GR" baseline="0" dirty="0"/>
              <a:t>Καθώς κινείται στην προδιαγεγραμμένη πορεία της «</a:t>
            </a:r>
            <a:r>
              <a:rPr lang="el-GR" baseline="0" dirty="0" err="1"/>
              <a:t>σκανάρει</a:t>
            </a:r>
            <a:r>
              <a:rPr lang="el-GR" baseline="0" dirty="0"/>
              <a:t>» τα φυτά σε 3</a:t>
            </a:r>
            <a:r>
              <a:rPr lang="en-US" baseline="0" dirty="0"/>
              <a:t>D, </a:t>
            </a:r>
            <a:r>
              <a:rPr lang="el-GR" baseline="0" dirty="0"/>
              <a:t>εντοπίζει ζιζάνια τα οποία σκαλίζει και εξολοθρεύει, εντοπίζει την περιεκτικότητα του νερού στο φυτό και στο έδαφος και πολλά άλλα…</a:t>
            </a:r>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3</a:t>
            </a:fld>
            <a:endParaRPr lang="el-GR" altLang="el-GR"/>
          </a:p>
        </p:txBody>
      </p:sp>
    </p:spTree>
    <p:extLst>
      <p:ext uri="{BB962C8B-B14F-4D97-AF65-F5344CB8AC3E}">
        <p14:creationId xmlns:p14="http://schemas.microsoft.com/office/powerpoint/2010/main" val="1338625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sz="1200" b="1"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Όμως, το αισιόδοξο μήνυμα που θέλω να μεταφέρω κλείνοντας, είναι ότι ο αγρότης </a:t>
            </a:r>
            <a:r>
              <a:rPr lang="el-GR" sz="1200" b="1" u="sng"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δεν</a:t>
            </a:r>
            <a:r>
              <a:rPr lang="el-GR" sz="1200" b="1"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 είναι μόνος του.</a:t>
            </a:r>
          </a:p>
          <a:p>
            <a:pPr marL="0" indent="0">
              <a:buNone/>
            </a:pPr>
            <a:endParaRPr lang="el-GR" sz="1200" b="1"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endParaRPr>
          </a:p>
          <a:p>
            <a:pPr marL="0" indent="0">
              <a:buNone/>
            </a:pPr>
            <a:r>
              <a:rPr lang="el-GR" sz="1200" b="1"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Στη διαδικασία</a:t>
            </a:r>
            <a:r>
              <a:rPr lang="el-GR" sz="1200" b="1" kern="1200" baseline="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 αυτή, πέραν των συμβούλων του γεωτεχνικών, </a:t>
            </a:r>
            <a:r>
              <a:rPr lang="el-GR" sz="1200" b="1"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έχει και την Τράπεζά του που μπορεί να κατανοήσει τις ανάγκες του και τις δυνατότητές του…</a:t>
            </a:r>
          </a:p>
          <a:p>
            <a:pPr marL="0" indent="0">
              <a:buNone/>
            </a:pPr>
            <a:endParaRPr lang="el-GR" sz="120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Όχι μόνο για να συζητήσει για την απόκτηση της κατάλληλης τεχνολογίας και για να βρει την κατάλληλη χρηματοδότηση.</a:t>
            </a:r>
          </a:p>
          <a:p>
            <a:pPr marL="0" indent="0" algn="l">
              <a:buNone/>
            </a:pPr>
            <a:endParaRPr lang="el-GR" sz="120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endParaRPr>
          </a:p>
          <a:p>
            <a:pPr marL="0" indent="0" algn="l">
              <a:buNone/>
            </a:pPr>
            <a:r>
              <a:rPr lang="el-GR" sz="120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Αλλά και για να βρει τη ρευστότητα για την παραγωγή του μέσα από την αλυσίδα αξίας που θα ίδιος θα επιλέξει και να επιλύσει όλα τα μικρά και μεγάλα </a:t>
            </a:r>
            <a:r>
              <a:rPr lang="el-GR" sz="1200" kern="1200" dirty="0" err="1">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χρηματο</a:t>
            </a:r>
            <a:r>
              <a:rPr lang="el-GR" sz="120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-οικονομικά του θέματα.</a:t>
            </a:r>
          </a:p>
          <a:p>
            <a:pPr marL="0" indent="0" algn="l">
              <a:buNone/>
            </a:pPr>
            <a:endParaRPr lang="el-GR" sz="120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endParaRPr>
          </a:p>
          <a:p>
            <a:pPr marL="0" indent="0" algn="l">
              <a:buNone/>
            </a:pPr>
            <a:r>
              <a:rPr lang="el-GR" sz="1200" kern="1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Σας ευχαριστώ</a:t>
            </a:r>
          </a:p>
          <a:p>
            <a:pPr algn="l"/>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30</a:t>
            </a:fld>
            <a:endParaRPr lang="el-GR" altLang="el-GR"/>
          </a:p>
        </p:txBody>
      </p:sp>
    </p:spTree>
    <p:extLst>
      <p:ext uri="{BB962C8B-B14F-4D97-AF65-F5344CB8AC3E}">
        <p14:creationId xmlns:p14="http://schemas.microsoft.com/office/powerpoint/2010/main" val="239234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Αναμφισβήτητα</a:t>
            </a:r>
            <a:r>
              <a:rPr lang="el-GR" baseline="0" dirty="0"/>
              <a:t> βέβαια, σε σχέση με τα </a:t>
            </a:r>
            <a:r>
              <a:rPr lang="en-US" baseline="0" dirty="0"/>
              <a:t>robot </a:t>
            </a:r>
            <a:r>
              <a:rPr lang="el-GR" baseline="0" dirty="0"/>
              <a:t>πιο διαδεδομένη ψηφιακή τεχνολογία σήμερα στη γεωργία διεθνώς είναι αυτή των </a:t>
            </a:r>
            <a:r>
              <a:rPr lang="en-US" baseline="0" dirty="0"/>
              <a:t>Drones, </a:t>
            </a:r>
            <a:r>
              <a:rPr lang="el-GR" baseline="0" dirty="0"/>
              <a:t>η αγορά των οποίων εκτιμάται ότι θα ξεπεράσει τα 2 δις € το 2022.</a:t>
            </a:r>
          </a:p>
          <a:p>
            <a:endParaRPr lang="el-GR" baseline="0" dirty="0"/>
          </a:p>
          <a:p>
            <a:r>
              <a:rPr lang="el-GR" baseline="0" dirty="0"/>
              <a:t>Τα </a:t>
            </a:r>
            <a:r>
              <a:rPr lang="en-US" baseline="0" dirty="0"/>
              <a:t>drone </a:t>
            </a:r>
            <a:r>
              <a:rPr lang="el-GR" baseline="0" dirty="0"/>
              <a:t>σήμερα χρησιμοποιούνται για μια σειρά από εργασίες που σχετίζονται ενδεικτικά με τον έλεγχο παραγωγής, τη χαρτογράφηση, την εφαρμογή φυτοφαρμάκων, τη διάγνωση ασθενειών – αναγκών σε νερό, την εκτίμηση όγκου παραγωγής και πολλά άλλα.</a:t>
            </a:r>
          </a:p>
          <a:p>
            <a:endParaRPr lang="el-GR" baseline="0" dirty="0"/>
          </a:p>
          <a:p>
            <a:r>
              <a:rPr lang="el-GR" baseline="0" dirty="0"/>
              <a:t>Παράλληλα συμβάλλουν τόσο στη συλλογή δεδομένων όσο και την υλοποίηση της επιστημονικής έρευνας.</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4</a:t>
            </a:fld>
            <a:endParaRPr lang="el-GR" altLang="el-GR"/>
          </a:p>
        </p:txBody>
      </p:sp>
    </p:spTree>
    <p:extLst>
      <p:ext uri="{BB962C8B-B14F-4D97-AF65-F5344CB8AC3E}">
        <p14:creationId xmlns:p14="http://schemas.microsoft.com/office/powerpoint/2010/main" val="286623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Στο </a:t>
            </a:r>
            <a:r>
              <a:rPr lang="el-GR" baseline="0" dirty="0"/>
              <a:t>εύρος της ψηφιακής γεωργίας περιλαμβάνεται και η παραγωγή σε πλήρως ελεγχόμενα περιβάλλοντα με τεχνικές όπως η υδροπονία ή η </a:t>
            </a:r>
            <a:r>
              <a:rPr lang="el-GR" baseline="0" dirty="0" err="1"/>
              <a:t>αεροπονία</a:t>
            </a:r>
            <a:r>
              <a:rPr lang="el-GR" baseline="0" dirty="0"/>
              <a:t> και μάλιστα και εκτός παραδοσιακών χώρων παραγωγής όπως συμβαίνει με τις «κάθετες παραγωγές φυλλοειδών» των φωτογραφιών που βλέπετε.</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5</a:t>
            </a:fld>
            <a:endParaRPr lang="el-GR" altLang="el-GR"/>
          </a:p>
        </p:txBody>
      </p:sp>
    </p:spTree>
    <p:extLst>
      <p:ext uri="{BB962C8B-B14F-4D97-AF65-F5344CB8AC3E}">
        <p14:creationId xmlns:p14="http://schemas.microsoft.com/office/powerpoint/2010/main" val="373217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Και βέβαια,</a:t>
            </a:r>
            <a:r>
              <a:rPr lang="el-GR" baseline="0" dirty="0"/>
              <a:t> όπως ανέφερε ο κ. καθηγητής, η γενετική έχει αξιοποιήσει την ψηφιακή τεχνολογία και φυσικά το αντίστροφο ώστε να υπάρχει μια νέα επανάσταση τόσο σε επίπεδο ποιότητας σπόρων όσο και σε επίπεδο αντοχής ποικιλιών σε δύσκολες συνθήκες παραγωγής.</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6</a:t>
            </a:fld>
            <a:endParaRPr lang="el-GR" altLang="el-GR"/>
          </a:p>
        </p:txBody>
      </p:sp>
    </p:spTree>
    <p:extLst>
      <p:ext uri="{BB962C8B-B14F-4D97-AF65-F5344CB8AC3E}">
        <p14:creationId xmlns:p14="http://schemas.microsoft.com/office/powerpoint/2010/main" val="3373558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Περαιτέρω, η επιστημονική έρευνα</a:t>
            </a:r>
            <a:r>
              <a:rPr lang="el-GR" baseline="0" dirty="0"/>
              <a:t> με τη βοήθεια της τεχνολογίας, προσπαθεί να αξιοποιήσει τους ωφέλιμους </a:t>
            </a:r>
            <a:r>
              <a:rPr lang="el-GR" baseline="0" dirty="0" err="1"/>
              <a:t>μικρο</a:t>
            </a:r>
            <a:r>
              <a:rPr lang="el-GR" baseline="0" dirty="0"/>
              <a:t>-οργανισμούς, οι οποίοι μέσω της συμβίωσής τους με το φυτό συμβάλλουν στην έκλυση χρήσιμων στοιχείων για τη θρέψη και αναμένεται να αλλάξουν τους κανόνες λίπανσης τα επόμενα χρόνια.</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7</a:t>
            </a:fld>
            <a:endParaRPr lang="el-GR" altLang="el-GR"/>
          </a:p>
        </p:txBody>
      </p:sp>
    </p:spTree>
    <p:extLst>
      <p:ext uri="{BB962C8B-B14F-4D97-AF65-F5344CB8AC3E}">
        <p14:creationId xmlns:p14="http://schemas.microsoft.com/office/powerpoint/2010/main" val="1693294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Και βέβαια, εκ των κορυφαίων εφαρμογών</a:t>
            </a:r>
            <a:r>
              <a:rPr lang="el-GR" baseline="0" dirty="0"/>
              <a:t> της ψηφιακής τεχνολογίας, τα μεγάλα ή μαζικά δεδομένα (</a:t>
            </a:r>
            <a:r>
              <a:rPr lang="en-US" baseline="0" dirty="0"/>
              <a:t>big data). </a:t>
            </a:r>
            <a:endParaRPr lang="el-GR" baseline="0" dirty="0"/>
          </a:p>
          <a:p>
            <a:endParaRPr lang="el-GR" baseline="0" dirty="0"/>
          </a:p>
          <a:p>
            <a:r>
              <a:rPr lang="el-GR" baseline="0" dirty="0"/>
              <a:t>Αφορούν στη συλλογή στοιχείων μέσω αισθητήρων ή άλλων μέσων και με την αξιοποίηση ισχυρών υπολογιστικών συστημάτων και μοντέλων ανάλυσης και πρόβλεψης μπορούν να οδηγήσουν στην συμβουλή προς τον παραγωγό σε επίπεδο παραγόμενης μονάδας.</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8</a:t>
            </a:fld>
            <a:endParaRPr lang="el-GR" altLang="el-GR"/>
          </a:p>
        </p:txBody>
      </p:sp>
    </p:spTree>
    <p:extLst>
      <p:ext uri="{BB962C8B-B14F-4D97-AF65-F5344CB8AC3E}">
        <p14:creationId xmlns:p14="http://schemas.microsoft.com/office/powerpoint/2010/main" val="295788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Υπάρχουν τουλάχιστον 100</a:t>
            </a:r>
            <a:r>
              <a:rPr lang="el-GR" baseline="0" dirty="0"/>
              <a:t> νεοφυείς επιχειρήσεις που δραστηριοποιούνται -όπως φαίνεται και στη διαφάνεια- σε τομείς όπως τα </a:t>
            </a:r>
            <a:r>
              <a:rPr lang="en-US" baseline="0" dirty="0"/>
              <a:t>robotics, </a:t>
            </a:r>
            <a:r>
              <a:rPr lang="el-GR" baseline="0" dirty="0"/>
              <a:t>τα </a:t>
            </a:r>
            <a:r>
              <a:rPr lang="en-US" baseline="0" dirty="0"/>
              <a:t>drones, </a:t>
            </a:r>
            <a:r>
              <a:rPr lang="el-GR" baseline="0" dirty="0"/>
              <a:t>οι αισθητήρες, η «έξυπνη άρδευση», το λογισμικό για τη διαχείριση γεωργικών εκμεταλλεύσεων, η ευφυής γεωργία </a:t>
            </a:r>
            <a:r>
              <a:rPr lang="el-GR" baseline="0" dirty="0" err="1"/>
              <a:t>κτλ</a:t>
            </a:r>
            <a:r>
              <a:rPr lang="el-GR" baseline="0" dirty="0"/>
              <a:t>, οι οποίες θεωρούνται ότι έχουν τη δυνατότητα να αλλάξουν τον τρόπο με τον οποίο θα παράγονται τα αγροτικά προϊόντα.</a:t>
            </a:r>
          </a:p>
          <a:p>
            <a:endParaRPr lang="el-GR" baseline="0" dirty="0"/>
          </a:p>
          <a:p>
            <a:r>
              <a:rPr lang="el-GR" baseline="0" dirty="0"/>
              <a:t>Ανάμεσα σε αυτές και η εταιρεία Κένταυρος από το Βόλο, για την οποία αισθανόμαστε υπερήφανοι διπλά καθώς έχει χρηματοδοτηθεί από το</a:t>
            </a:r>
            <a:r>
              <a:rPr lang="en-US" baseline="0" dirty="0"/>
              <a:t> Venture Capital JP Catalyst </a:t>
            </a:r>
            <a:r>
              <a:rPr lang="el-GR" baseline="0" dirty="0"/>
              <a:t>του Ομίλου της Τράπεζας Πειραιώς</a:t>
            </a:r>
            <a:r>
              <a:rPr lang="en-US" baseline="0" dirty="0"/>
              <a:t>. </a:t>
            </a:r>
            <a:endParaRPr lang="el-GR" baseline="0" dirty="0"/>
          </a:p>
          <a:p>
            <a:endParaRPr lang="el-GR" baseline="0" dirty="0"/>
          </a:p>
          <a:p>
            <a:r>
              <a:rPr lang="el-GR" baseline="0" dirty="0"/>
              <a:t>Τι κάνει η Κένταυρος; Διαθέτει λογισμικό με το οποίο, χρησιμοποιώντας αισθητήρες σε κλειστούς αποθηκευτικούς χώρους </a:t>
            </a:r>
            <a:r>
              <a:rPr lang="en-US" baseline="0" dirty="0"/>
              <a:t>-</a:t>
            </a:r>
            <a:r>
              <a:rPr lang="el-GR" baseline="0" dirty="0"/>
              <a:t>όπως σιλό ή κοντέινερ</a:t>
            </a:r>
            <a:r>
              <a:rPr lang="en-US" baseline="0" dirty="0"/>
              <a:t>-</a:t>
            </a:r>
            <a:r>
              <a:rPr lang="el-GR" baseline="0" dirty="0"/>
              <a:t> ελέγχει πλήρως τις συνθήκες αποθήκευσης των αγροτικών προϊόντων και συμβουλεύει έγκαιρα τους χρήστες της εφαρμογής της για τυχόν παρεμβάσεις που απαιτούνται από πλευράς τους.</a:t>
            </a:r>
            <a:endParaRPr lang="el-GR" dirty="0"/>
          </a:p>
        </p:txBody>
      </p:sp>
      <p:sp>
        <p:nvSpPr>
          <p:cNvPr id="4" name="Slide Number Placeholder 3"/>
          <p:cNvSpPr>
            <a:spLocks noGrp="1"/>
          </p:cNvSpPr>
          <p:nvPr>
            <p:ph type="sldNum" sz="quarter" idx="10"/>
          </p:nvPr>
        </p:nvSpPr>
        <p:spPr/>
        <p:txBody>
          <a:bodyPr/>
          <a:lstStyle/>
          <a:p>
            <a:fld id="{2B8B0608-600D-41AB-9D98-03451EE986AA}" type="slidenum">
              <a:rPr lang="el-GR" altLang="el-GR" smtClean="0"/>
              <a:pPr/>
              <a:t>9</a:t>
            </a:fld>
            <a:endParaRPr lang="el-GR" altLang="el-GR"/>
          </a:p>
        </p:txBody>
      </p:sp>
    </p:spTree>
    <p:extLst>
      <p:ext uri="{BB962C8B-B14F-4D97-AF65-F5344CB8AC3E}">
        <p14:creationId xmlns:p14="http://schemas.microsoft.com/office/powerpoint/2010/main" val="2010253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4" name="Εικόνα 10"/>
          <p:cNvPicPr>
            <a:picLocks noChangeAspect="1"/>
          </p:cNvPicPr>
          <p:nvPr userDrawn="1"/>
        </p:nvPicPr>
        <p:blipFill>
          <a:blip r:embed="rId2">
            <a:extLst>
              <a:ext uri="{28A0092B-C50C-407E-A947-70E740481C1C}">
                <a14:useLocalDpi xmlns:a14="http://schemas.microsoft.com/office/drawing/2010/main" val="0"/>
              </a:ext>
            </a:extLst>
          </a:blip>
          <a:srcRect l="17322" r="-684"/>
          <a:stretch>
            <a:fillRect/>
          </a:stretch>
        </p:blipFill>
        <p:spPr bwMode="auto">
          <a:xfrm>
            <a:off x="0" y="0"/>
            <a:ext cx="643255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11"/>
          <p:cNvSpPr/>
          <p:nvPr userDrawn="1"/>
        </p:nvSpPr>
        <p:spPr>
          <a:xfrm>
            <a:off x="3870325" y="-9525"/>
            <a:ext cx="5292725" cy="5153025"/>
          </a:xfrm>
          <a:custGeom>
            <a:avLst/>
            <a:gdLst>
              <a:gd name="connsiteX0" fmla="*/ 0 w 4641012"/>
              <a:gd name="connsiteY0" fmla="*/ 0 h 5144400"/>
              <a:gd name="connsiteX1" fmla="*/ 4641012 w 4641012"/>
              <a:gd name="connsiteY1" fmla="*/ 0 h 5144400"/>
              <a:gd name="connsiteX2" fmla="*/ 4641012 w 4641012"/>
              <a:gd name="connsiteY2" fmla="*/ 5144400 h 5144400"/>
              <a:gd name="connsiteX3" fmla="*/ 0 w 4641012"/>
              <a:gd name="connsiteY3" fmla="*/ 5144400 h 5144400"/>
              <a:gd name="connsiteX4" fmla="*/ 0 w 4641012"/>
              <a:gd name="connsiteY4" fmla="*/ 0 h 5144400"/>
              <a:gd name="connsiteX0" fmla="*/ 0 w 5227608"/>
              <a:gd name="connsiteY0" fmla="*/ 0 h 5153026"/>
              <a:gd name="connsiteX1" fmla="*/ 5227608 w 5227608"/>
              <a:gd name="connsiteY1" fmla="*/ 8626 h 5153026"/>
              <a:gd name="connsiteX2" fmla="*/ 5227608 w 5227608"/>
              <a:gd name="connsiteY2" fmla="*/ 5153026 h 5153026"/>
              <a:gd name="connsiteX3" fmla="*/ 586596 w 5227608"/>
              <a:gd name="connsiteY3" fmla="*/ 5153026 h 5153026"/>
              <a:gd name="connsiteX4" fmla="*/ 0 w 5227608"/>
              <a:gd name="connsiteY4" fmla="*/ 0 h 5153026"/>
              <a:gd name="connsiteX0" fmla="*/ 0 w 5236235"/>
              <a:gd name="connsiteY0" fmla="*/ 0 h 5144400"/>
              <a:gd name="connsiteX1" fmla="*/ 5236235 w 5236235"/>
              <a:gd name="connsiteY1" fmla="*/ 0 h 5144400"/>
              <a:gd name="connsiteX2" fmla="*/ 5236235 w 5236235"/>
              <a:gd name="connsiteY2" fmla="*/ 5144400 h 5144400"/>
              <a:gd name="connsiteX3" fmla="*/ 595223 w 5236235"/>
              <a:gd name="connsiteY3" fmla="*/ 5144400 h 5144400"/>
              <a:gd name="connsiteX4" fmla="*/ 0 w 5236235"/>
              <a:gd name="connsiteY4" fmla="*/ 0 h 5144400"/>
              <a:gd name="connsiteX0" fmla="*/ 0 w 5236235"/>
              <a:gd name="connsiteY0" fmla="*/ 0 h 5144400"/>
              <a:gd name="connsiteX1" fmla="*/ 5236235 w 5236235"/>
              <a:gd name="connsiteY1" fmla="*/ 0 h 5144400"/>
              <a:gd name="connsiteX2" fmla="*/ 5236235 w 5236235"/>
              <a:gd name="connsiteY2" fmla="*/ 5144400 h 5144400"/>
              <a:gd name="connsiteX3" fmla="*/ 1587261 w 5236235"/>
              <a:gd name="connsiteY3" fmla="*/ 5144400 h 5144400"/>
              <a:gd name="connsiteX4" fmla="*/ 0 w 5236235"/>
              <a:gd name="connsiteY4" fmla="*/ 0 h 5144400"/>
              <a:gd name="connsiteX0" fmla="*/ 0 w 5236235"/>
              <a:gd name="connsiteY0" fmla="*/ 0 h 5144400"/>
              <a:gd name="connsiteX1" fmla="*/ 5236235 w 5236235"/>
              <a:gd name="connsiteY1" fmla="*/ 0 h 5144400"/>
              <a:gd name="connsiteX2" fmla="*/ 5236235 w 5236235"/>
              <a:gd name="connsiteY2" fmla="*/ 5144400 h 5144400"/>
              <a:gd name="connsiteX3" fmla="*/ 2329133 w 5236235"/>
              <a:gd name="connsiteY3" fmla="*/ 5144400 h 5144400"/>
              <a:gd name="connsiteX4" fmla="*/ 0 w 5236235"/>
              <a:gd name="connsiteY4" fmla="*/ 0 h 5144400"/>
              <a:gd name="connsiteX0" fmla="*/ 0 w 5348378"/>
              <a:gd name="connsiteY0" fmla="*/ 0 h 5153026"/>
              <a:gd name="connsiteX1" fmla="*/ 5348378 w 5348378"/>
              <a:gd name="connsiteY1" fmla="*/ 8626 h 5153026"/>
              <a:gd name="connsiteX2" fmla="*/ 5348378 w 5348378"/>
              <a:gd name="connsiteY2" fmla="*/ 5153026 h 5153026"/>
              <a:gd name="connsiteX3" fmla="*/ 2441276 w 5348378"/>
              <a:gd name="connsiteY3" fmla="*/ 5153026 h 5153026"/>
              <a:gd name="connsiteX4" fmla="*/ 0 w 5348378"/>
              <a:gd name="connsiteY4" fmla="*/ 0 h 5153026"/>
              <a:gd name="connsiteX0" fmla="*/ 0 w 5014423"/>
              <a:gd name="connsiteY0" fmla="*/ 627478 h 5144400"/>
              <a:gd name="connsiteX1" fmla="*/ 5014423 w 5014423"/>
              <a:gd name="connsiteY1" fmla="*/ 0 h 5144400"/>
              <a:gd name="connsiteX2" fmla="*/ 5014423 w 5014423"/>
              <a:gd name="connsiteY2" fmla="*/ 5144400 h 5144400"/>
              <a:gd name="connsiteX3" fmla="*/ 2107321 w 5014423"/>
              <a:gd name="connsiteY3" fmla="*/ 5144400 h 5144400"/>
              <a:gd name="connsiteX4" fmla="*/ 0 w 5014423"/>
              <a:gd name="connsiteY4" fmla="*/ 627478 h 5144400"/>
              <a:gd name="connsiteX0" fmla="*/ 0 w 5364280"/>
              <a:gd name="connsiteY0" fmla="*/ 0 h 5153027"/>
              <a:gd name="connsiteX1" fmla="*/ 5364280 w 5364280"/>
              <a:gd name="connsiteY1" fmla="*/ 8627 h 5153027"/>
              <a:gd name="connsiteX2" fmla="*/ 5364280 w 5364280"/>
              <a:gd name="connsiteY2" fmla="*/ 5153027 h 5153027"/>
              <a:gd name="connsiteX3" fmla="*/ 2457178 w 5364280"/>
              <a:gd name="connsiteY3" fmla="*/ 5153027 h 5153027"/>
              <a:gd name="connsiteX4" fmla="*/ 0 w 5364280"/>
              <a:gd name="connsiteY4" fmla="*/ 0 h 5153027"/>
              <a:gd name="connsiteX0" fmla="*/ 0 w 5364280"/>
              <a:gd name="connsiteY0" fmla="*/ 0 h 5153027"/>
              <a:gd name="connsiteX1" fmla="*/ 5364280 w 5364280"/>
              <a:gd name="connsiteY1" fmla="*/ 8627 h 5153027"/>
              <a:gd name="connsiteX2" fmla="*/ 5165498 w 5364280"/>
              <a:gd name="connsiteY2" fmla="*/ 5145075 h 5153027"/>
              <a:gd name="connsiteX3" fmla="*/ 2457178 w 5364280"/>
              <a:gd name="connsiteY3" fmla="*/ 5153027 h 5153027"/>
              <a:gd name="connsiteX4" fmla="*/ 0 w 5364280"/>
              <a:gd name="connsiteY4" fmla="*/ 0 h 5153027"/>
              <a:gd name="connsiteX0" fmla="*/ 0 w 5364280"/>
              <a:gd name="connsiteY0" fmla="*/ 0 h 5153027"/>
              <a:gd name="connsiteX1" fmla="*/ 5364280 w 5364280"/>
              <a:gd name="connsiteY1" fmla="*/ 8627 h 5153027"/>
              <a:gd name="connsiteX2" fmla="*/ 5276816 w 5364280"/>
              <a:gd name="connsiteY2" fmla="*/ 5145075 h 5153027"/>
              <a:gd name="connsiteX3" fmla="*/ 2457178 w 5364280"/>
              <a:gd name="connsiteY3" fmla="*/ 5153027 h 5153027"/>
              <a:gd name="connsiteX4" fmla="*/ 0 w 5364280"/>
              <a:gd name="connsiteY4" fmla="*/ 0 h 5153027"/>
              <a:gd name="connsiteX0" fmla="*/ 0 w 5364280"/>
              <a:gd name="connsiteY0" fmla="*/ 0 h 5153027"/>
              <a:gd name="connsiteX1" fmla="*/ 5364280 w 5364280"/>
              <a:gd name="connsiteY1" fmla="*/ 8627 h 5153027"/>
              <a:gd name="connsiteX2" fmla="*/ 5292719 w 5364280"/>
              <a:gd name="connsiteY2" fmla="*/ 5153026 h 5153027"/>
              <a:gd name="connsiteX3" fmla="*/ 2457178 w 5364280"/>
              <a:gd name="connsiteY3" fmla="*/ 5153027 h 5153027"/>
              <a:gd name="connsiteX4" fmla="*/ 0 w 5364280"/>
              <a:gd name="connsiteY4" fmla="*/ 0 h 5153027"/>
              <a:gd name="connsiteX0" fmla="*/ 0 w 5292719"/>
              <a:gd name="connsiteY0" fmla="*/ 0 h 5153027"/>
              <a:gd name="connsiteX1" fmla="*/ 5093936 w 5292719"/>
              <a:gd name="connsiteY1" fmla="*/ 8627 h 5153027"/>
              <a:gd name="connsiteX2" fmla="*/ 5292719 w 5292719"/>
              <a:gd name="connsiteY2" fmla="*/ 5153026 h 5153027"/>
              <a:gd name="connsiteX3" fmla="*/ 2457178 w 5292719"/>
              <a:gd name="connsiteY3" fmla="*/ 5153027 h 5153027"/>
              <a:gd name="connsiteX4" fmla="*/ 0 w 5292719"/>
              <a:gd name="connsiteY4" fmla="*/ 0 h 5153027"/>
              <a:gd name="connsiteX0" fmla="*/ 0 w 5292719"/>
              <a:gd name="connsiteY0" fmla="*/ 0 h 5153027"/>
              <a:gd name="connsiteX1" fmla="*/ 5284767 w 5292719"/>
              <a:gd name="connsiteY1" fmla="*/ 8627 h 5153027"/>
              <a:gd name="connsiteX2" fmla="*/ 5292719 w 5292719"/>
              <a:gd name="connsiteY2" fmla="*/ 5153026 h 5153027"/>
              <a:gd name="connsiteX3" fmla="*/ 2457178 w 5292719"/>
              <a:gd name="connsiteY3" fmla="*/ 5153027 h 5153027"/>
              <a:gd name="connsiteX4" fmla="*/ 0 w 5292719"/>
              <a:gd name="connsiteY4" fmla="*/ 0 h 5153027"/>
              <a:gd name="connsiteX0" fmla="*/ 0 w 5293483"/>
              <a:gd name="connsiteY0" fmla="*/ 0 h 5153027"/>
              <a:gd name="connsiteX1" fmla="*/ 5292718 w 5293483"/>
              <a:gd name="connsiteY1" fmla="*/ 8627 h 5153027"/>
              <a:gd name="connsiteX2" fmla="*/ 5292719 w 5293483"/>
              <a:gd name="connsiteY2" fmla="*/ 5153026 h 5153027"/>
              <a:gd name="connsiteX3" fmla="*/ 2457178 w 5293483"/>
              <a:gd name="connsiteY3" fmla="*/ 5153027 h 5153027"/>
              <a:gd name="connsiteX4" fmla="*/ 0 w 5293483"/>
              <a:gd name="connsiteY4" fmla="*/ 0 h 51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3483" h="5153027">
                <a:moveTo>
                  <a:pt x="0" y="0"/>
                </a:moveTo>
                <a:lnTo>
                  <a:pt x="5292718" y="8627"/>
                </a:lnTo>
                <a:cubicBezTo>
                  <a:pt x="5295369" y="1723427"/>
                  <a:pt x="5290068" y="3438226"/>
                  <a:pt x="5292719" y="5153026"/>
                </a:cubicBezTo>
                <a:lnTo>
                  <a:pt x="2457178" y="5153027"/>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6" name="Εικόνα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338" y="3884613"/>
            <a:ext cx="8636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6400" y="3881438"/>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ctrTitle"/>
          </p:nvPr>
        </p:nvSpPr>
        <p:spPr>
          <a:xfrm>
            <a:off x="5348176" y="1066194"/>
            <a:ext cx="3391787" cy="1102519"/>
          </a:xfrm>
        </p:spPr>
        <p:txBody>
          <a:bodyPr>
            <a:normAutofit/>
          </a:bodyPr>
          <a:lstStyle>
            <a:lvl1pPr>
              <a:defRPr sz="1800">
                <a:solidFill>
                  <a:schemeClr val="accent2"/>
                </a:solidFill>
              </a:defRPr>
            </a:lvl1pPr>
          </a:lstStyle>
          <a:p>
            <a:r>
              <a:rPr lang="el-GR" dirty="0"/>
              <a:t>Στυλ κύριου τίτλου</a:t>
            </a:r>
          </a:p>
        </p:txBody>
      </p:sp>
      <p:sp>
        <p:nvSpPr>
          <p:cNvPr id="3" name="Υπότιτλος 2"/>
          <p:cNvSpPr>
            <a:spLocks noGrp="1"/>
          </p:cNvSpPr>
          <p:nvPr>
            <p:ph type="subTitle" idx="1"/>
          </p:nvPr>
        </p:nvSpPr>
        <p:spPr>
          <a:xfrm>
            <a:off x="5358818" y="2308602"/>
            <a:ext cx="3381146" cy="1314450"/>
          </a:xfrm>
        </p:spPr>
        <p:txBody>
          <a:bodyPr>
            <a:normAutofit/>
          </a:bodyPr>
          <a:lstStyle>
            <a:lvl1pPr marL="0" indent="0" algn="l">
              <a:buNone/>
              <a:defRPr sz="1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
        <p:nvSpPr>
          <p:cNvPr id="8" name="Θέση ημερομηνίας 3"/>
          <p:cNvSpPr>
            <a:spLocks noGrp="1"/>
          </p:cNvSpPr>
          <p:nvPr>
            <p:ph type="dt" sz="half" idx="10"/>
          </p:nvPr>
        </p:nvSpPr>
        <p:spPr/>
        <p:txBody>
          <a:bodyPr/>
          <a:lstStyle>
            <a:lvl1pPr>
              <a:defRPr/>
            </a:lvl1pPr>
          </a:lstStyle>
          <a:p>
            <a:pPr>
              <a:defRPr/>
            </a:pPr>
            <a:endParaRPr lang="el-GR"/>
          </a:p>
        </p:txBody>
      </p:sp>
      <p:sp>
        <p:nvSpPr>
          <p:cNvPr id="9" name="Θέση υποσέλιδου 4"/>
          <p:cNvSpPr>
            <a:spLocks noGrp="1"/>
          </p:cNvSpPr>
          <p:nvPr>
            <p:ph type="ftr" sz="quarter" idx="11"/>
          </p:nvPr>
        </p:nvSpPr>
        <p:spPr/>
        <p:txBody>
          <a:bodyPr/>
          <a:lstStyle>
            <a:lvl1pPr>
              <a:defRPr/>
            </a:lvl1pPr>
          </a:lstStyle>
          <a:p>
            <a:pPr>
              <a:defRPr/>
            </a:pPr>
            <a:endParaRPr lang="el-GR"/>
          </a:p>
        </p:txBody>
      </p:sp>
      <p:sp>
        <p:nvSpPr>
          <p:cNvPr id="10" name="Θέση αριθμού διαφάνειας 5"/>
          <p:cNvSpPr>
            <a:spLocks noGrp="1"/>
          </p:cNvSpPr>
          <p:nvPr>
            <p:ph type="sldNum" sz="quarter" idx="12"/>
          </p:nvPr>
        </p:nvSpPr>
        <p:spPr/>
        <p:txBody>
          <a:bodyPr/>
          <a:lstStyle>
            <a:lvl1pPr>
              <a:defRPr/>
            </a:lvl1pPr>
          </a:lstStyle>
          <a:p>
            <a:fld id="{789673C1-7B24-4593-9019-9776ECEC6B9A}" type="slidenum">
              <a:rPr lang="el-GR" altLang="el-GR"/>
              <a:pPr/>
              <a:t>‹#›</a:t>
            </a:fld>
            <a:endParaRPr lang="el-GR" altLang="el-GR"/>
          </a:p>
        </p:txBody>
      </p:sp>
    </p:spTree>
    <p:extLst>
      <p:ext uri="{BB962C8B-B14F-4D97-AF65-F5344CB8AC3E}">
        <p14:creationId xmlns:p14="http://schemas.microsoft.com/office/powerpoint/2010/main" val="801699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Διαφάνεια τίτλου">
    <p:spTree>
      <p:nvGrpSpPr>
        <p:cNvPr id="1" name=""/>
        <p:cNvGrpSpPr/>
        <p:nvPr/>
      </p:nvGrpSpPr>
      <p:grpSpPr>
        <a:xfrm>
          <a:off x="0" y="0"/>
          <a:ext cx="0" cy="0"/>
          <a:chOff x="0" y="0"/>
          <a:chExt cx="0" cy="0"/>
        </a:xfrm>
      </p:grpSpPr>
      <p:pic>
        <p:nvPicPr>
          <p:cNvPr id="4" name="Εικόνα 10"/>
          <p:cNvPicPr>
            <a:picLocks noChangeAspect="1"/>
          </p:cNvPicPr>
          <p:nvPr userDrawn="1"/>
        </p:nvPicPr>
        <p:blipFill>
          <a:blip r:embed="rId2">
            <a:extLst>
              <a:ext uri="{28A0092B-C50C-407E-A947-70E740481C1C}">
                <a14:useLocalDpi xmlns:a14="http://schemas.microsoft.com/office/drawing/2010/main" val="0"/>
              </a:ext>
            </a:extLst>
          </a:blip>
          <a:srcRect l="23483" t="26311" r="15202"/>
          <a:stretch>
            <a:fillRect/>
          </a:stretch>
        </p:blipFill>
        <p:spPr bwMode="auto">
          <a:xfrm>
            <a:off x="0" y="-9525"/>
            <a:ext cx="64325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11"/>
          <p:cNvSpPr/>
          <p:nvPr userDrawn="1"/>
        </p:nvSpPr>
        <p:spPr>
          <a:xfrm>
            <a:off x="3870325" y="-9525"/>
            <a:ext cx="5292725" cy="5153025"/>
          </a:xfrm>
          <a:custGeom>
            <a:avLst/>
            <a:gdLst>
              <a:gd name="connsiteX0" fmla="*/ 0 w 4641012"/>
              <a:gd name="connsiteY0" fmla="*/ 0 h 5144400"/>
              <a:gd name="connsiteX1" fmla="*/ 4641012 w 4641012"/>
              <a:gd name="connsiteY1" fmla="*/ 0 h 5144400"/>
              <a:gd name="connsiteX2" fmla="*/ 4641012 w 4641012"/>
              <a:gd name="connsiteY2" fmla="*/ 5144400 h 5144400"/>
              <a:gd name="connsiteX3" fmla="*/ 0 w 4641012"/>
              <a:gd name="connsiteY3" fmla="*/ 5144400 h 5144400"/>
              <a:gd name="connsiteX4" fmla="*/ 0 w 4641012"/>
              <a:gd name="connsiteY4" fmla="*/ 0 h 5144400"/>
              <a:gd name="connsiteX0" fmla="*/ 0 w 5227608"/>
              <a:gd name="connsiteY0" fmla="*/ 0 h 5153026"/>
              <a:gd name="connsiteX1" fmla="*/ 5227608 w 5227608"/>
              <a:gd name="connsiteY1" fmla="*/ 8626 h 5153026"/>
              <a:gd name="connsiteX2" fmla="*/ 5227608 w 5227608"/>
              <a:gd name="connsiteY2" fmla="*/ 5153026 h 5153026"/>
              <a:gd name="connsiteX3" fmla="*/ 586596 w 5227608"/>
              <a:gd name="connsiteY3" fmla="*/ 5153026 h 5153026"/>
              <a:gd name="connsiteX4" fmla="*/ 0 w 5227608"/>
              <a:gd name="connsiteY4" fmla="*/ 0 h 5153026"/>
              <a:gd name="connsiteX0" fmla="*/ 0 w 5236235"/>
              <a:gd name="connsiteY0" fmla="*/ 0 h 5144400"/>
              <a:gd name="connsiteX1" fmla="*/ 5236235 w 5236235"/>
              <a:gd name="connsiteY1" fmla="*/ 0 h 5144400"/>
              <a:gd name="connsiteX2" fmla="*/ 5236235 w 5236235"/>
              <a:gd name="connsiteY2" fmla="*/ 5144400 h 5144400"/>
              <a:gd name="connsiteX3" fmla="*/ 595223 w 5236235"/>
              <a:gd name="connsiteY3" fmla="*/ 5144400 h 5144400"/>
              <a:gd name="connsiteX4" fmla="*/ 0 w 5236235"/>
              <a:gd name="connsiteY4" fmla="*/ 0 h 5144400"/>
              <a:gd name="connsiteX0" fmla="*/ 0 w 5236235"/>
              <a:gd name="connsiteY0" fmla="*/ 0 h 5144400"/>
              <a:gd name="connsiteX1" fmla="*/ 5236235 w 5236235"/>
              <a:gd name="connsiteY1" fmla="*/ 0 h 5144400"/>
              <a:gd name="connsiteX2" fmla="*/ 5236235 w 5236235"/>
              <a:gd name="connsiteY2" fmla="*/ 5144400 h 5144400"/>
              <a:gd name="connsiteX3" fmla="*/ 1587261 w 5236235"/>
              <a:gd name="connsiteY3" fmla="*/ 5144400 h 5144400"/>
              <a:gd name="connsiteX4" fmla="*/ 0 w 5236235"/>
              <a:gd name="connsiteY4" fmla="*/ 0 h 5144400"/>
              <a:gd name="connsiteX0" fmla="*/ 0 w 5236235"/>
              <a:gd name="connsiteY0" fmla="*/ 0 h 5144400"/>
              <a:gd name="connsiteX1" fmla="*/ 5236235 w 5236235"/>
              <a:gd name="connsiteY1" fmla="*/ 0 h 5144400"/>
              <a:gd name="connsiteX2" fmla="*/ 5236235 w 5236235"/>
              <a:gd name="connsiteY2" fmla="*/ 5144400 h 5144400"/>
              <a:gd name="connsiteX3" fmla="*/ 2329133 w 5236235"/>
              <a:gd name="connsiteY3" fmla="*/ 5144400 h 5144400"/>
              <a:gd name="connsiteX4" fmla="*/ 0 w 5236235"/>
              <a:gd name="connsiteY4" fmla="*/ 0 h 5144400"/>
              <a:gd name="connsiteX0" fmla="*/ 0 w 5348378"/>
              <a:gd name="connsiteY0" fmla="*/ 0 h 5153026"/>
              <a:gd name="connsiteX1" fmla="*/ 5348378 w 5348378"/>
              <a:gd name="connsiteY1" fmla="*/ 8626 h 5153026"/>
              <a:gd name="connsiteX2" fmla="*/ 5348378 w 5348378"/>
              <a:gd name="connsiteY2" fmla="*/ 5153026 h 5153026"/>
              <a:gd name="connsiteX3" fmla="*/ 2441276 w 5348378"/>
              <a:gd name="connsiteY3" fmla="*/ 5153026 h 5153026"/>
              <a:gd name="connsiteX4" fmla="*/ 0 w 5348378"/>
              <a:gd name="connsiteY4" fmla="*/ 0 h 5153026"/>
              <a:gd name="connsiteX0" fmla="*/ 0 w 5014423"/>
              <a:gd name="connsiteY0" fmla="*/ 627478 h 5144400"/>
              <a:gd name="connsiteX1" fmla="*/ 5014423 w 5014423"/>
              <a:gd name="connsiteY1" fmla="*/ 0 h 5144400"/>
              <a:gd name="connsiteX2" fmla="*/ 5014423 w 5014423"/>
              <a:gd name="connsiteY2" fmla="*/ 5144400 h 5144400"/>
              <a:gd name="connsiteX3" fmla="*/ 2107321 w 5014423"/>
              <a:gd name="connsiteY3" fmla="*/ 5144400 h 5144400"/>
              <a:gd name="connsiteX4" fmla="*/ 0 w 5014423"/>
              <a:gd name="connsiteY4" fmla="*/ 627478 h 5144400"/>
              <a:gd name="connsiteX0" fmla="*/ 0 w 5364280"/>
              <a:gd name="connsiteY0" fmla="*/ 0 h 5153027"/>
              <a:gd name="connsiteX1" fmla="*/ 5364280 w 5364280"/>
              <a:gd name="connsiteY1" fmla="*/ 8627 h 5153027"/>
              <a:gd name="connsiteX2" fmla="*/ 5364280 w 5364280"/>
              <a:gd name="connsiteY2" fmla="*/ 5153027 h 5153027"/>
              <a:gd name="connsiteX3" fmla="*/ 2457178 w 5364280"/>
              <a:gd name="connsiteY3" fmla="*/ 5153027 h 5153027"/>
              <a:gd name="connsiteX4" fmla="*/ 0 w 5364280"/>
              <a:gd name="connsiteY4" fmla="*/ 0 h 5153027"/>
              <a:gd name="connsiteX0" fmla="*/ 0 w 5364280"/>
              <a:gd name="connsiteY0" fmla="*/ 0 h 5153027"/>
              <a:gd name="connsiteX1" fmla="*/ 5364280 w 5364280"/>
              <a:gd name="connsiteY1" fmla="*/ 8627 h 5153027"/>
              <a:gd name="connsiteX2" fmla="*/ 5165498 w 5364280"/>
              <a:gd name="connsiteY2" fmla="*/ 5145075 h 5153027"/>
              <a:gd name="connsiteX3" fmla="*/ 2457178 w 5364280"/>
              <a:gd name="connsiteY3" fmla="*/ 5153027 h 5153027"/>
              <a:gd name="connsiteX4" fmla="*/ 0 w 5364280"/>
              <a:gd name="connsiteY4" fmla="*/ 0 h 5153027"/>
              <a:gd name="connsiteX0" fmla="*/ 0 w 5364280"/>
              <a:gd name="connsiteY0" fmla="*/ 0 h 5153027"/>
              <a:gd name="connsiteX1" fmla="*/ 5364280 w 5364280"/>
              <a:gd name="connsiteY1" fmla="*/ 8627 h 5153027"/>
              <a:gd name="connsiteX2" fmla="*/ 5276816 w 5364280"/>
              <a:gd name="connsiteY2" fmla="*/ 5145075 h 5153027"/>
              <a:gd name="connsiteX3" fmla="*/ 2457178 w 5364280"/>
              <a:gd name="connsiteY3" fmla="*/ 5153027 h 5153027"/>
              <a:gd name="connsiteX4" fmla="*/ 0 w 5364280"/>
              <a:gd name="connsiteY4" fmla="*/ 0 h 5153027"/>
              <a:gd name="connsiteX0" fmla="*/ 0 w 5364280"/>
              <a:gd name="connsiteY0" fmla="*/ 0 h 5153027"/>
              <a:gd name="connsiteX1" fmla="*/ 5364280 w 5364280"/>
              <a:gd name="connsiteY1" fmla="*/ 8627 h 5153027"/>
              <a:gd name="connsiteX2" fmla="*/ 5292719 w 5364280"/>
              <a:gd name="connsiteY2" fmla="*/ 5153026 h 5153027"/>
              <a:gd name="connsiteX3" fmla="*/ 2457178 w 5364280"/>
              <a:gd name="connsiteY3" fmla="*/ 5153027 h 5153027"/>
              <a:gd name="connsiteX4" fmla="*/ 0 w 5364280"/>
              <a:gd name="connsiteY4" fmla="*/ 0 h 5153027"/>
              <a:gd name="connsiteX0" fmla="*/ 0 w 5292719"/>
              <a:gd name="connsiteY0" fmla="*/ 0 h 5153027"/>
              <a:gd name="connsiteX1" fmla="*/ 5093936 w 5292719"/>
              <a:gd name="connsiteY1" fmla="*/ 8627 h 5153027"/>
              <a:gd name="connsiteX2" fmla="*/ 5292719 w 5292719"/>
              <a:gd name="connsiteY2" fmla="*/ 5153026 h 5153027"/>
              <a:gd name="connsiteX3" fmla="*/ 2457178 w 5292719"/>
              <a:gd name="connsiteY3" fmla="*/ 5153027 h 5153027"/>
              <a:gd name="connsiteX4" fmla="*/ 0 w 5292719"/>
              <a:gd name="connsiteY4" fmla="*/ 0 h 5153027"/>
              <a:gd name="connsiteX0" fmla="*/ 0 w 5292719"/>
              <a:gd name="connsiteY0" fmla="*/ 0 h 5153027"/>
              <a:gd name="connsiteX1" fmla="*/ 5284767 w 5292719"/>
              <a:gd name="connsiteY1" fmla="*/ 8627 h 5153027"/>
              <a:gd name="connsiteX2" fmla="*/ 5292719 w 5292719"/>
              <a:gd name="connsiteY2" fmla="*/ 5153026 h 5153027"/>
              <a:gd name="connsiteX3" fmla="*/ 2457178 w 5292719"/>
              <a:gd name="connsiteY3" fmla="*/ 5153027 h 5153027"/>
              <a:gd name="connsiteX4" fmla="*/ 0 w 5292719"/>
              <a:gd name="connsiteY4" fmla="*/ 0 h 5153027"/>
              <a:gd name="connsiteX0" fmla="*/ 0 w 5293483"/>
              <a:gd name="connsiteY0" fmla="*/ 0 h 5153027"/>
              <a:gd name="connsiteX1" fmla="*/ 5292718 w 5293483"/>
              <a:gd name="connsiteY1" fmla="*/ 8627 h 5153027"/>
              <a:gd name="connsiteX2" fmla="*/ 5292719 w 5293483"/>
              <a:gd name="connsiteY2" fmla="*/ 5153026 h 5153027"/>
              <a:gd name="connsiteX3" fmla="*/ 2457178 w 5293483"/>
              <a:gd name="connsiteY3" fmla="*/ 5153027 h 5153027"/>
              <a:gd name="connsiteX4" fmla="*/ 0 w 5293483"/>
              <a:gd name="connsiteY4" fmla="*/ 0 h 51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3483" h="5153027">
                <a:moveTo>
                  <a:pt x="0" y="0"/>
                </a:moveTo>
                <a:lnTo>
                  <a:pt x="5292718" y="8627"/>
                </a:lnTo>
                <a:cubicBezTo>
                  <a:pt x="5295369" y="1723427"/>
                  <a:pt x="5290068" y="3438226"/>
                  <a:pt x="5292719" y="5153026"/>
                </a:cubicBezTo>
                <a:lnTo>
                  <a:pt x="2457178" y="5153027"/>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6" name="Εικόνα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338" y="3884613"/>
            <a:ext cx="8636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6400" y="3881438"/>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Τίτλος 1"/>
          <p:cNvSpPr>
            <a:spLocks noGrp="1"/>
          </p:cNvSpPr>
          <p:nvPr>
            <p:ph type="ctrTitle"/>
          </p:nvPr>
        </p:nvSpPr>
        <p:spPr>
          <a:xfrm>
            <a:off x="5348176" y="1066194"/>
            <a:ext cx="3391787" cy="1102519"/>
          </a:xfrm>
        </p:spPr>
        <p:txBody>
          <a:bodyPr>
            <a:normAutofit/>
          </a:bodyPr>
          <a:lstStyle>
            <a:lvl1pPr>
              <a:defRPr sz="1800">
                <a:solidFill>
                  <a:schemeClr val="accent2"/>
                </a:solidFill>
              </a:defRPr>
            </a:lvl1pPr>
          </a:lstStyle>
          <a:p>
            <a:r>
              <a:rPr lang="el-GR" dirty="0"/>
              <a:t>Στυλ κύριου τίτλου</a:t>
            </a:r>
          </a:p>
        </p:txBody>
      </p:sp>
      <p:sp>
        <p:nvSpPr>
          <p:cNvPr id="14" name="Υπότιτλος 2"/>
          <p:cNvSpPr>
            <a:spLocks noGrp="1"/>
          </p:cNvSpPr>
          <p:nvPr>
            <p:ph type="subTitle" idx="1"/>
          </p:nvPr>
        </p:nvSpPr>
        <p:spPr>
          <a:xfrm>
            <a:off x="5358818" y="2308602"/>
            <a:ext cx="3381146" cy="1314450"/>
          </a:xfrm>
        </p:spPr>
        <p:txBody>
          <a:bodyPr>
            <a:normAutofit/>
          </a:bodyPr>
          <a:lstStyle>
            <a:lvl1pPr marL="0" indent="0" algn="l">
              <a:buNone/>
              <a:defRPr sz="1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
        <p:nvSpPr>
          <p:cNvPr id="8" name="Θέση ημερομηνίας 3"/>
          <p:cNvSpPr>
            <a:spLocks noGrp="1"/>
          </p:cNvSpPr>
          <p:nvPr>
            <p:ph type="dt" sz="half" idx="10"/>
          </p:nvPr>
        </p:nvSpPr>
        <p:spPr/>
        <p:txBody>
          <a:bodyPr/>
          <a:lstStyle>
            <a:lvl1pPr>
              <a:defRPr/>
            </a:lvl1pPr>
          </a:lstStyle>
          <a:p>
            <a:pPr>
              <a:defRPr/>
            </a:pPr>
            <a:endParaRPr lang="el-GR"/>
          </a:p>
        </p:txBody>
      </p:sp>
      <p:sp>
        <p:nvSpPr>
          <p:cNvPr id="9" name="Θέση υποσέλιδου 4"/>
          <p:cNvSpPr>
            <a:spLocks noGrp="1"/>
          </p:cNvSpPr>
          <p:nvPr>
            <p:ph type="ftr" sz="quarter" idx="11"/>
          </p:nvPr>
        </p:nvSpPr>
        <p:spPr/>
        <p:txBody>
          <a:bodyPr/>
          <a:lstStyle>
            <a:lvl1pPr>
              <a:defRPr/>
            </a:lvl1pPr>
          </a:lstStyle>
          <a:p>
            <a:pPr>
              <a:defRPr/>
            </a:pPr>
            <a:endParaRPr lang="el-GR"/>
          </a:p>
        </p:txBody>
      </p:sp>
      <p:sp>
        <p:nvSpPr>
          <p:cNvPr id="10" name="Θέση αριθμού διαφάνειας 5"/>
          <p:cNvSpPr>
            <a:spLocks noGrp="1"/>
          </p:cNvSpPr>
          <p:nvPr>
            <p:ph type="sldNum" sz="quarter" idx="12"/>
          </p:nvPr>
        </p:nvSpPr>
        <p:spPr/>
        <p:txBody>
          <a:bodyPr/>
          <a:lstStyle>
            <a:lvl1pPr>
              <a:defRPr/>
            </a:lvl1pPr>
          </a:lstStyle>
          <a:p>
            <a:fld id="{86AB06BA-5999-4928-BEB7-B188CD795526}" type="slidenum">
              <a:rPr lang="el-GR" altLang="el-GR"/>
              <a:pPr/>
              <a:t>‹#›</a:t>
            </a:fld>
            <a:endParaRPr lang="el-GR" altLang="el-GR"/>
          </a:p>
        </p:txBody>
      </p:sp>
    </p:spTree>
    <p:extLst>
      <p:ext uri="{BB962C8B-B14F-4D97-AF65-F5344CB8AC3E}">
        <p14:creationId xmlns:p14="http://schemas.microsoft.com/office/powerpoint/2010/main" val="235108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a:t>Click to edit Master title style</a:t>
            </a:r>
            <a:endParaRPr lang="el-GR" dirty="0"/>
          </a:p>
        </p:txBody>
      </p:sp>
      <p:sp>
        <p:nvSpPr>
          <p:cNvPr id="3" name="Θέση περιεχομένου 2"/>
          <p:cNvSpPr>
            <a:spLocks noGrp="1"/>
          </p:cNvSpPr>
          <p:nvPr>
            <p:ph idx="1"/>
          </p:nvPr>
        </p:nvSpPr>
        <p:spPr/>
        <p:txBody>
          <a:body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fld id="{60014775-5EBF-4F0E-9A8A-588856B40EF1}" type="slidenum">
              <a:rPr lang="el-GR" altLang="el-GR"/>
              <a:pPr/>
              <a:t>‹#›</a:t>
            </a:fld>
            <a:endParaRPr lang="el-GR" altLang="el-GR"/>
          </a:p>
        </p:txBody>
      </p:sp>
    </p:spTree>
    <p:extLst>
      <p:ext uri="{BB962C8B-B14F-4D97-AF65-F5344CB8AC3E}">
        <p14:creationId xmlns:p14="http://schemas.microsoft.com/office/powerpoint/2010/main" val="277517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3"/>
          <p:cNvSpPr>
            <a:spLocks noGrp="1"/>
          </p:cNvSpPr>
          <p:nvPr>
            <p:ph type="dt" sz="half" idx="10"/>
          </p:nvPr>
        </p:nvSpPr>
        <p:spPr/>
        <p:txBody>
          <a:bodyPr/>
          <a:lstStyle>
            <a:lvl1pPr>
              <a:defRPr/>
            </a:lvl1pPr>
          </a:lstStyle>
          <a:p>
            <a:pPr>
              <a:defRPr/>
            </a:pPr>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fld id="{E00BCA36-830D-4F6D-923D-2B780BDD11DF}" type="slidenum">
              <a:rPr lang="el-GR" altLang="el-GR"/>
              <a:pPr/>
              <a:t>‹#›</a:t>
            </a:fld>
            <a:endParaRPr lang="el-GR" altLang="el-GR"/>
          </a:p>
        </p:txBody>
      </p:sp>
    </p:spTree>
    <p:extLst>
      <p:ext uri="{BB962C8B-B14F-4D97-AF65-F5344CB8AC3E}">
        <p14:creationId xmlns:p14="http://schemas.microsoft.com/office/powerpoint/2010/main" val="2175297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fld id="{81056975-A13F-4A70-A0A7-2E92EDFD49B5}" type="slidenum">
              <a:rPr lang="el-GR" altLang="el-GR"/>
              <a:pPr/>
              <a:t>‹#›</a:t>
            </a:fld>
            <a:endParaRPr lang="el-GR" altLang="el-GR"/>
          </a:p>
        </p:txBody>
      </p:sp>
    </p:spTree>
    <p:extLst>
      <p:ext uri="{BB962C8B-B14F-4D97-AF65-F5344CB8AC3E}">
        <p14:creationId xmlns:p14="http://schemas.microsoft.com/office/powerpoint/2010/main" val="237769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4913" y="1014413"/>
            <a:ext cx="3427412"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ChangeArrowheads="1"/>
          </p:cNvSpPr>
          <p:nvPr userDrawn="1"/>
        </p:nvSpPr>
        <p:spPr bwMode="auto">
          <a:xfrm>
            <a:off x="3624263" y="1716088"/>
            <a:ext cx="5522912" cy="873125"/>
          </a:xfrm>
          <a:prstGeom prst="rect">
            <a:avLst/>
          </a:prstGeom>
          <a:solidFill>
            <a:srgbClr val="FAB414"/>
          </a:solidFill>
          <a:ln>
            <a:noFill/>
          </a:ln>
          <a:effectLst>
            <a:outerShdw blurRad="127000" dist="50800" dir="2700000" algn="tl" rotWithShape="0">
              <a:srgbClr val="0D0D0D">
                <a:alpha val="39999"/>
              </a:srgbClr>
            </a:outerShdw>
          </a:effectLst>
          <a:extLst/>
        </p:spPr>
        <p:txBody>
          <a:bodyPr lIns="205148" tIns="157806" rIns="80090" bIns="94594" anchor="ctr"/>
          <a:lstStyle/>
          <a:p>
            <a:pPr defTabSz="436368" eaLnBrk="0" fontAlgn="auto" hangingPunct="0">
              <a:spcBef>
                <a:spcPts val="0"/>
              </a:spcBef>
              <a:spcAft>
                <a:spcPts val="0"/>
              </a:spcAft>
              <a:defRPr/>
            </a:pPr>
            <a:endParaRPr lang="en-US" sz="3200" spc="-132" dirty="0">
              <a:solidFill>
                <a:schemeClr val="bg1"/>
              </a:solidFill>
              <a:latin typeface="+mj-lt"/>
              <a:cs typeface="UB-HelveticaCond"/>
            </a:endParaRPr>
          </a:p>
        </p:txBody>
      </p:sp>
      <p:sp>
        <p:nvSpPr>
          <p:cNvPr id="4" name="Rectangle 8"/>
          <p:cNvSpPr>
            <a:spLocks noChangeArrowheads="1"/>
          </p:cNvSpPr>
          <p:nvPr userDrawn="1"/>
        </p:nvSpPr>
        <p:spPr bwMode="auto">
          <a:xfrm>
            <a:off x="0" y="1716088"/>
            <a:ext cx="2205038" cy="873125"/>
          </a:xfrm>
          <a:prstGeom prst="rect">
            <a:avLst/>
          </a:prstGeom>
          <a:solidFill>
            <a:srgbClr val="FAB414"/>
          </a:solidFill>
          <a:ln>
            <a:noFill/>
          </a:ln>
          <a:effectLst>
            <a:outerShdw blurRad="127000" dist="50800" dir="2700000" algn="tl" rotWithShape="0">
              <a:srgbClr val="0D0D0D">
                <a:alpha val="39999"/>
              </a:srgbClr>
            </a:outerShdw>
          </a:effectLst>
          <a:extLst/>
        </p:spPr>
        <p:txBody>
          <a:bodyPr lIns="205148" tIns="157806" rIns="80090" bIns="94594" anchor="ctr"/>
          <a:lstStyle/>
          <a:p>
            <a:pPr defTabSz="436368" eaLnBrk="0" fontAlgn="auto" hangingPunct="0">
              <a:spcBef>
                <a:spcPts val="0"/>
              </a:spcBef>
              <a:spcAft>
                <a:spcPts val="0"/>
              </a:spcAft>
              <a:defRPr/>
            </a:pPr>
            <a:endParaRPr lang="en-US" sz="3200" spc="-132" dirty="0">
              <a:solidFill>
                <a:schemeClr val="bg1"/>
              </a:solidFill>
              <a:latin typeface="+mj-lt"/>
              <a:cs typeface="UB-HelveticaCond"/>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74D612-3DD5-464F-8FAA-C9BE655247D0}" type="slidenum">
              <a:rPr lang="en-US" altLang="el-GR"/>
              <a:pPr/>
              <a:t>‹#›</a:t>
            </a:fld>
            <a:endParaRPr lang="en-US" altLang="el-GR"/>
          </a:p>
        </p:txBody>
      </p:sp>
    </p:spTree>
    <p:extLst>
      <p:ext uri="{BB962C8B-B14F-4D97-AF65-F5344CB8AC3E}">
        <p14:creationId xmlns:p14="http://schemas.microsoft.com/office/powerpoint/2010/main" val="28036751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14288" y="182563"/>
            <a:ext cx="9155113" cy="609600"/>
            <a:chOff x="-17943" y="270253"/>
            <a:chExt cx="10706581" cy="895232"/>
          </a:xfrm>
        </p:grpSpPr>
        <p:pic>
          <p:nvPicPr>
            <p:cNvPr id="3"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843" y="270253"/>
              <a:ext cx="1550134" cy="89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457995" y="668910"/>
              <a:ext cx="9230643" cy="496575"/>
            </a:xfrm>
            <a:prstGeom prst="rect">
              <a:avLst/>
            </a:prstGeom>
            <a:solidFill>
              <a:srgbClr val="FDB913"/>
            </a:solidFill>
            <a:ln>
              <a:noFill/>
            </a:ln>
            <a:effectLst>
              <a:outerShdw dist="50800" dir="2700000" algn="ctr" rotWithShape="0">
                <a:srgbClr val="0D0D0D">
                  <a:alpha val="39998"/>
                </a:srgbClr>
              </a:outerShdw>
            </a:effectLst>
            <a:extLst/>
          </p:spPr>
          <p:txBody>
            <a:bodyPr lIns="215794" tIns="107898" rIns="91354" bIns="10789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1663"/>
                </a:lnSpc>
                <a:spcBef>
                  <a:spcPts val="263"/>
                </a:spcBef>
                <a:defRPr/>
              </a:pPr>
              <a:endParaRPr lang="en-US" altLang="el-GR" sz="1700" b="1">
                <a:solidFill>
                  <a:srgbClr val="264080"/>
                </a:solidFill>
                <a:latin typeface="Arial Narrow" panose="020B0606020202030204" pitchFamily="34" charset="0"/>
                <a:ea typeface="UB-HelveticaCond"/>
                <a:cs typeface="UB-HelveticaCond"/>
              </a:endParaRPr>
            </a:p>
          </p:txBody>
        </p:sp>
        <p:sp>
          <p:nvSpPr>
            <p:cNvPr id="5" name="Rectangle 4"/>
            <p:cNvSpPr>
              <a:spLocks noChangeArrowheads="1"/>
            </p:cNvSpPr>
            <p:nvPr/>
          </p:nvSpPr>
          <p:spPr bwMode="auto">
            <a:xfrm>
              <a:off x="-17943" y="668910"/>
              <a:ext cx="737041" cy="496575"/>
            </a:xfrm>
            <a:prstGeom prst="rect">
              <a:avLst/>
            </a:prstGeom>
            <a:solidFill>
              <a:srgbClr val="FDB913"/>
            </a:solidFill>
            <a:ln>
              <a:noFill/>
            </a:ln>
            <a:effectLst>
              <a:outerShdw dist="50800" dir="2700000" algn="ctr" rotWithShape="0">
                <a:srgbClr val="0D0D0D">
                  <a:alpha val="39998"/>
                </a:srgbClr>
              </a:outerShdw>
            </a:effectLst>
            <a:extLst/>
          </p:spPr>
          <p:txBody>
            <a:bodyPr lIns="215794" tIns="107898" rIns="91354" bIns="10789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1663"/>
                </a:lnSpc>
                <a:spcBef>
                  <a:spcPts val="263"/>
                </a:spcBef>
                <a:defRPr/>
              </a:pPr>
              <a:endParaRPr lang="en-US" altLang="el-GR" sz="1700" b="1">
                <a:solidFill>
                  <a:srgbClr val="264080"/>
                </a:solidFill>
                <a:latin typeface="Arial Narrow" panose="020B0606020202030204" pitchFamily="34" charset="0"/>
                <a:ea typeface="UB-HelveticaCond"/>
                <a:cs typeface="UB-HelveticaCond"/>
              </a:endParaRPr>
            </a:p>
          </p:txBody>
        </p:sp>
      </p:grpSp>
      <p:cxnSp>
        <p:nvCxnSpPr>
          <p:cNvPr id="6" name="Straight Connector 5"/>
          <p:cNvCxnSpPr/>
          <p:nvPr userDrawn="1"/>
        </p:nvCxnSpPr>
        <p:spPr>
          <a:xfrm>
            <a:off x="211138" y="4729163"/>
            <a:ext cx="8731250" cy="0"/>
          </a:xfrm>
          <a:prstGeom prst="line">
            <a:avLst/>
          </a:prstGeom>
          <a:ln w="12700">
            <a:solidFill>
              <a:srgbClr val="EEA420"/>
            </a:solidFill>
          </a:ln>
          <a:effectLst/>
        </p:spPr>
        <p:style>
          <a:lnRef idx="2">
            <a:schemeClr val="accent1"/>
          </a:lnRef>
          <a:fillRef idx="0">
            <a:schemeClr val="accent1"/>
          </a:fillRef>
          <a:effectRef idx="1">
            <a:schemeClr val="accent1"/>
          </a:effectRef>
          <a:fontRef idx="minor">
            <a:schemeClr val="tx1"/>
          </a:fontRef>
        </p:style>
      </p:cxnSp>
      <p:grpSp>
        <p:nvGrpSpPr>
          <p:cNvPr id="7" name="Group 11"/>
          <p:cNvGrpSpPr>
            <a:grpSpLocks noChangeAspect="1"/>
          </p:cNvGrpSpPr>
          <p:nvPr userDrawn="1"/>
        </p:nvGrpSpPr>
        <p:grpSpPr bwMode="auto">
          <a:xfrm>
            <a:off x="228600" y="4792663"/>
            <a:ext cx="279400" cy="115887"/>
            <a:chOff x="4520433" y="1974056"/>
            <a:chExt cx="650875" cy="342900"/>
          </a:xfrm>
        </p:grpSpPr>
        <p:sp>
          <p:nvSpPr>
            <p:cNvPr id="8" name="Freeform 7"/>
            <p:cNvSpPr>
              <a:spLocks/>
            </p:cNvSpPr>
            <p:nvPr userDrawn="1"/>
          </p:nvSpPr>
          <p:spPr bwMode="auto">
            <a:xfrm>
              <a:off x="4520433" y="1974056"/>
              <a:ext cx="329137" cy="310021"/>
            </a:xfrm>
            <a:custGeom>
              <a:avLst/>
              <a:gdLst>
                <a:gd name="T0" fmla="*/ 2147483646 w 536"/>
                <a:gd name="T1" fmla="*/ 2147483646 h 506"/>
                <a:gd name="T2" fmla="*/ 2147483646 w 536"/>
                <a:gd name="T3" fmla="*/ 2147483646 h 506"/>
                <a:gd name="T4" fmla="*/ 0 w 536"/>
                <a:gd name="T5" fmla="*/ 0 h 506"/>
                <a:gd name="T6" fmla="*/ 0 w 536"/>
                <a:gd name="T7" fmla="*/ 2147483646 h 506"/>
                <a:gd name="T8" fmla="*/ 2147483646 w 536"/>
                <a:gd name="T9" fmla="*/ 2147483646 h 506"/>
                <a:gd name="T10" fmla="*/ 2147483646 w 536"/>
                <a:gd name="T11" fmla="*/ 2147483646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6" h="506">
                  <a:moveTo>
                    <a:pt x="536" y="440"/>
                  </a:moveTo>
                  <a:lnTo>
                    <a:pt x="536" y="440"/>
                  </a:lnTo>
                  <a:lnTo>
                    <a:pt x="0" y="0"/>
                  </a:lnTo>
                  <a:lnTo>
                    <a:pt x="0" y="111"/>
                  </a:lnTo>
                  <a:lnTo>
                    <a:pt x="481" y="506"/>
                  </a:lnTo>
                  <a:lnTo>
                    <a:pt x="536" y="440"/>
                  </a:lnTo>
                  <a:close/>
                </a:path>
              </a:pathLst>
            </a:custGeom>
            <a:solidFill>
              <a:srgbClr val="F9B10B"/>
            </a:solidFill>
            <a:ln w="0">
              <a:noFill/>
              <a:prstDash val="solid"/>
              <a:round/>
              <a:headEnd/>
              <a:tailEnd/>
            </a:ln>
          </p:spPr>
          <p:txBody>
            <a:bodyPr/>
            <a:lstStyle/>
            <a:p>
              <a:pPr>
                <a:defRPr/>
              </a:pPr>
              <a:endParaRPr lang="el-GR"/>
            </a:p>
          </p:txBody>
        </p:sp>
        <p:sp>
          <p:nvSpPr>
            <p:cNvPr id="9" name="Freeform 8"/>
            <p:cNvSpPr>
              <a:spLocks/>
            </p:cNvSpPr>
            <p:nvPr userDrawn="1"/>
          </p:nvSpPr>
          <p:spPr bwMode="auto">
            <a:xfrm>
              <a:off x="4849570" y="2006935"/>
              <a:ext cx="321738" cy="310021"/>
            </a:xfrm>
            <a:custGeom>
              <a:avLst/>
              <a:gdLst>
                <a:gd name="T0" fmla="*/ 0 w 528"/>
                <a:gd name="T1" fmla="*/ 2147483646 h 500"/>
                <a:gd name="T2" fmla="*/ 0 w 528"/>
                <a:gd name="T3" fmla="*/ 2147483646 h 500"/>
                <a:gd name="T4" fmla="*/ 2147483646 w 528"/>
                <a:gd name="T5" fmla="*/ 2147483646 h 500"/>
                <a:gd name="T6" fmla="*/ 2147483646 w 528"/>
                <a:gd name="T7" fmla="*/ 2147483646 h 500"/>
                <a:gd name="T8" fmla="*/ 2147483646 w 528"/>
                <a:gd name="T9" fmla="*/ 0 h 500"/>
                <a:gd name="T10" fmla="*/ 0 w 528"/>
                <a:gd name="T11" fmla="*/ 2147483646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500">
                  <a:moveTo>
                    <a:pt x="0" y="66"/>
                  </a:moveTo>
                  <a:lnTo>
                    <a:pt x="0" y="66"/>
                  </a:lnTo>
                  <a:lnTo>
                    <a:pt x="528" y="500"/>
                  </a:lnTo>
                  <a:lnTo>
                    <a:pt x="528" y="390"/>
                  </a:lnTo>
                  <a:lnTo>
                    <a:pt x="54" y="0"/>
                  </a:lnTo>
                  <a:lnTo>
                    <a:pt x="0" y="66"/>
                  </a:lnTo>
                  <a:close/>
                </a:path>
              </a:pathLst>
            </a:custGeom>
            <a:solidFill>
              <a:srgbClr val="F9B10B"/>
            </a:solidFill>
            <a:ln w="0">
              <a:noFill/>
              <a:prstDash val="solid"/>
              <a:round/>
              <a:headEnd/>
              <a:tailEnd/>
            </a:ln>
          </p:spPr>
          <p:txBody>
            <a:bodyPr/>
            <a:lstStyle/>
            <a:p>
              <a:pPr>
                <a:defRPr/>
              </a:pPr>
              <a:endParaRPr lang="el-GR"/>
            </a:p>
          </p:txBody>
        </p:sp>
        <p:sp>
          <p:nvSpPr>
            <p:cNvPr id="10" name="Freeform 9"/>
            <p:cNvSpPr>
              <a:spLocks/>
            </p:cNvSpPr>
            <p:nvPr userDrawn="1"/>
          </p:nvSpPr>
          <p:spPr bwMode="auto">
            <a:xfrm>
              <a:off x="4686851" y="2006935"/>
              <a:ext cx="321738" cy="277141"/>
            </a:xfrm>
            <a:custGeom>
              <a:avLst/>
              <a:gdLst>
                <a:gd name="T0" fmla="*/ 2147483646 w 521"/>
                <a:gd name="T1" fmla="*/ 2147483646 h 449"/>
                <a:gd name="T2" fmla="*/ 2147483646 w 521"/>
                <a:gd name="T3" fmla="*/ 2147483646 h 449"/>
                <a:gd name="T4" fmla="*/ 2147483646 w 521"/>
                <a:gd name="T5" fmla="*/ 0 h 449"/>
                <a:gd name="T6" fmla="*/ 0 w 521"/>
                <a:gd name="T7" fmla="*/ 2147483646 h 449"/>
                <a:gd name="T8" fmla="*/ 2147483646 w 521"/>
                <a:gd name="T9" fmla="*/ 2147483646 h 449"/>
                <a:gd name="T10" fmla="*/ 2147483646 w 521"/>
                <a:gd name="T11" fmla="*/ 2147483646 h 4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1" h="449">
                  <a:moveTo>
                    <a:pt x="521" y="383"/>
                  </a:moveTo>
                  <a:lnTo>
                    <a:pt x="521" y="383"/>
                  </a:lnTo>
                  <a:lnTo>
                    <a:pt x="54" y="0"/>
                  </a:lnTo>
                  <a:lnTo>
                    <a:pt x="0" y="66"/>
                  </a:lnTo>
                  <a:lnTo>
                    <a:pt x="466" y="449"/>
                  </a:lnTo>
                  <a:lnTo>
                    <a:pt x="521" y="383"/>
                  </a:lnTo>
                  <a:close/>
                </a:path>
              </a:pathLst>
            </a:custGeom>
            <a:solidFill>
              <a:srgbClr val="F9B10B"/>
            </a:solidFill>
            <a:ln w="0">
              <a:noFill/>
              <a:prstDash val="solid"/>
              <a:round/>
              <a:headEnd/>
              <a:tailEnd/>
            </a:ln>
          </p:spPr>
          <p:txBody>
            <a:bodyPr/>
            <a:lstStyle/>
            <a:p>
              <a:pPr>
                <a:defRPr/>
              </a:pPr>
              <a:endParaRPr lang="el-GR"/>
            </a:p>
          </p:txBody>
        </p:sp>
      </p:grpSp>
      <p:sp>
        <p:nvSpPr>
          <p:cNvPr id="11" name="Slide Number Placeholder 5"/>
          <p:cNvSpPr>
            <a:spLocks noGrp="1"/>
          </p:cNvSpPr>
          <p:nvPr>
            <p:ph type="sldNum" sz="quarter" idx="10"/>
          </p:nvPr>
        </p:nvSpPr>
        <p:spPr>
          <a:xfrm>
            <a:off x="6954838" y="4722813"/>
            <a:ext cx="1825625" cy="247650"/>
          </a:xfrm>
        </p:spPr>
        <p:txBody>
          <a:bodyPr lIns="80090" tIns="40046" rIns="80090" bIns="40046"/>
          <a:lstStyle>
            <a:lvl1pPr>
              <a:defRPr sz="1400">
                <a:solidFill>
                  <a:srgbClr val="787878"/>
                </a:solidFill>
                <a:ea typeface="MS PGothic" panose="020B0600070205080204" pitchFamily="34" charset="-128"/>
              </a:defRPr>
            </a:lvl1pPr>
          </a:lstStyle>
          <a:p>
            <a:fld id="{2FC5790F-FF71-4130-BDE7-0CB5D40CB43B}" type="slidenum">
              <a:rPr lang="en-US" altLang="el-GR"/>
              <a:pPr/>
              <a:t>‹#›</a:t>
            </a:fld>
            <a:endParaRPr lang="en-US" altLang="el-GR"/>
          </a:p>
        </p:txBody>
      </p:sp>
    </p:spTree>
    <p:extLst>
      <p:ext uri="{BB962C8B-B14F-4D97-AF65-F5344CB8AC3E}">
        <p14:creationId xmlns:p14="http://schemas.microsoft.com/office/powerpoint/2010/main" val="121214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14288" y="182563"/>
            <a:ext cx="9155113" cy="609600"/>
            <a:chOff x="-17943" y="270253"/>
            <a:chExt cx="10706581" cy="895232"/>
          </a:xfrm>
        </p:grpSpPr>
        <p:pic>
          <p:nvPicPr>
            <p:cNvPr id="3"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843" y="270253"/>
              <a:ext cx="1550134" cy="89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457995" y="668910"/>
              <a:ext cx="9230643" cy="496575"/>
            </a:xfrm>
            <a:prstGeom prst="rect">
              <a:avLst/>
            </a:prstGeom>
            <a:solidFill>
              <a:srgbClr val="FDB913"/>
            </a:solidFill>
            <a:ln>
              <a:noFill/>
            </a:ln>
            <a:effectLst>
              <a:outerShdw dist="50800" dir="2700000" algn="ctr" rotWithShape="0">
                <a:srgbClr val="0D0D0D">
                  <a:alpha val="39998"/>
                </a:srgbClr>
              </a:outerShdw>
            </a:effectLst>
            <a:extLst/>
          </p:spPr>
          <p:txBody>
            <a:bodyPr lIns="215794" tIns="107898" rIns="91354" bIns="10789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1663"/>
                </a:lnSpc>
                <a:spcBef>
                  <a:spcPts val="263"/>
                </a:spcBef>
                <a:defRPr/>
              </a:pPr>
              <a:endParaRPr lang="en-US" altLang="el-GR" sz="1700" b="1">
                <a:solidFill>
                  <a:srgbClr val="264080"/>
                </a:solidFill>
                <a:latin typeface="Arial Narrow" panose="020B0606020202030204" pitchFamily="34" charset="0"/>
                <a:ea typeface="UB-HelveticaCond"/>
                <a:cs typeface="UB-HelveticaCond"/>
              </a:endParaRPr>
            </a:p>
          </p:txBody>
        </p:sp>
        <p:sp>
          <p:nvSpPr>
            <p:cNvPr id="5" name="Rectangle 4"/>
            <p:cNvSpPr>
              <a:spLocks noChangeArrowheads="1"/>
            </p:cNvSpPr>
            <p:nvPr/>
          </p:nvSpPr>
          <p:spPr bwMode="auto">
            <a:xfrm>
              <a:off x="-17943" y="668910"/>
              <a:ext cx="737041" cy="496575"/>
            </a:xfrm>
            <a:prstGeom prst="rect">
              <a:avLst/>
            </a:prstGeom>
            <a:solidFill>
              <a:srgbClr val="FDB913"/>
            </a:solidFill>
            <a:ln>
              <a:noFill/>
            </a:ln>
            <a:effectLst>
              <a:outerShdw dist="50800" dir="2700000" algn="ctr" rotWithShape="0">
                <a:srgbClr val="0D0D0D">
                  <a:alpha val="39998"/>
                </a:srgbClr>
              </a:outerShdw>
            </a:effectLst>
            <a:extLst/>
          </p:spPr>
          <p:txBody>
            <a:bodyPr lIns="215794" tIns="107898" rIns="91354" bIns="10789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1663"/>
                </a:lnSpc>
                <a:spcBef>
                  <a:spcPts val="263"/>
                </a:spcBef>
                <a:defRPr/>
              </a:pPr>
              <a:endParaRPr lang="en-US" altLang="el-GR" sz="1700" b="1">
                <a:solidFill>
                  <a:srgbClr val="264080"/>
                </a:solidFill>
                <a:latin typeface="Arial Narrow" panose="020B0606020202030204" pitchFamily="34" charset="0"/>
                <a:ea typeface="UB-HelveticaCond"/>
                <a:cs typeface="UB-HelveticaCond"/>
              </a:endParaRPr>
            </a:p>
          </p:txBody>
        </p:sp>
      </p:grpSp>
      <p:cxnSp>
        <p:nvCxnSpPr>
          <p:cNvPr id="6" name="Straight Connector 5"/>
          <p:cNvCxnSpPr/>
          <p:nvPr userDrawn="1"/>
        </p:nvCxnSpPr>
        <p:spPr>
          <a:xfrm>
            <a:off x="211138" y="4729163"/>
            <a:ext cx="8731250" cy="0"/>
          </a:xfrm>
          <a:prstGeom prst="line">
            <a:avLst/>
          </a:prstGeom>
          <a:ln w="12700">
            <a:solidFill>
              <a:srgbClr val="EEA420"/>
            </a:solidFill>
          </a:ln>
          <a:effectLst/>
        </p:spPr>
        <p:style>
          <a:lnRef idx="2">
            <a:schemeClr val="accent1"/>
          </a:lnRef>
          <a:fillRef idx="0">
            <a:schemeClr val="accent1"/>
          </a:fillRef>
          <a:effectRef idx="1">
            <a:schemeClr val="accent1"/>
          </a:effectRef>
          <a:fontRef idx="minor">
            <a:schemeClr val="tx1"/>
          </a:fontRef>
        </p:style>
      </p:cxnSp>
      <p:grpSp>
        <p:nvGrpSpPr>
          <p:cNvPr id="7" name="Group 11"/>
          <p:cNvGrpSpPr>
            <a:grpSpLocks noChangeAspect="1"/>
          </p:cNvGrpSpPr>
          <p:nvPr userDrawn="1"/>
        </p:nvGrpSpPr>
        <p:grpSpPr bwMode="auto">
          <a:xfrm>
            <a:off x="228600" y="4792663"/>
            <a:ext cx="279400" cy="115887"/>
            <a:chOff x="4520433" y="1974056"/>
            <a:chExt cx="650875" cy="342900"/>
          </a:xfrm>
        </p:grpSpPr>
        <p:sp>
          <p:nvSpPr>
            <p:cNvPr id="8" name="Freeform 7"/>
            <p:cNvSpPr>
              <a:spLocks/>
            </p:cNvSpPr>
            <p:nvPr userDrawn="1"/>
          </p:nvSpPr>
          <p:spPr bwMode="auto">
            <a:xfrm>
              <a:off x="4520433" y="1974056"/>
              <a:ext cx="329137" cy="310021"/>
            </a:xfrm>
            <a:custGeom>
              <a:avLst/>
              <a:gdLst>
                <a:gd name="T0" fmla="*/ 2147483646 w 536"/>
                <a:gd name="T1" fmla="*/ 2147483646 h 506"/>
                <a:gd name="T2" fmla="*/ 2147483646 w 536"/>
                <a:gd name="T3" fmla="*/ 2147483646 h 506"/>
                <a:gd name="T4" fmla="*/ 0 w 536"/>
                <a:gd name="T5" fmla="*/ 0 h 506"/>
                <a:gd name="T6" fmla="*/ 0 w 536"/>
                <a:gd name="T7" fmla="*/ 2147483646 h 506"/>
                <a:gd name="T8" fmla="*/ 2147483646 w 536"/>
                <a:gd name="T9" fmla="*/ 2147483646 h 506"/>
                <a:gd name="T10" fmla="*/ 2147483646 w 536"/>
                <a:gd name="T11" fmla="*/ 2147483646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6" h="506">
                  <a:moveTo>
                    <a:pt x="536" y="440"/>
                  </a:moveTo>
                  <a:lnTo>
                    <a:pt x="536" y="440"/>
                  </a:lnTo>
                  <a:lnTo>
                    <a:pt x="0" y="0"/>
                  </a:lnTo>
                  <a:lnTo>
                    <a:pt x="0" y="111"/>
                  </a:lnTo>
                  <a:lnTo>
                    <a:pt x="481" y="506"/>
                  </a:lnTo>
                  <a:lnTo>
                    <a:pt x="536" y="440"/>
                  </a:lnTo>
                  <a:close/>
                </a:path>
              </a:pathLst>
            </a:custGeom>
            <a:solidFill>
              <a:srgbClr val="F9B10B"/>
            </a:solidFill>
            <a:ln w="0">
              <a:noFill/>
              <a:prstDash val="solid"/>
              <a:round/>
              <a:headEnd/>
              <a:tailEnd/>
            </a:ln>
          </p:spPr>
          <p:txBody>
            <a:bodyPr/>
            <a:lstStyle/>
            <a:p>
              <a:pPr>
                <a:defRPr/>
              </a:pPr>
              <a:endParaRPr lang="el-GR"/>
            </a:p>
          </p:txBody>
        </p:sp>
        <p:sp>
          <p:nvSpPr>
            <p:cNvPr id="9" name="Freeform 8"/>
            <p:cNvSpPr>
              <a:spLocks/>
            </p:cNvSpPr>
            <p:nvPr userDrawn="1"/>
          </p:nvSpPr>
          <p:spPr bwMode="auto">
            <a:xfrm>
              <a:off x="4849570" y="2006935"/>
              <a:ext cx="321738" cy="310021"/>
            </a:xfrm>
            <a:custGeom>
              <a:avLst/>
              <a:gdLst>
                <a:gd name="T0" fmla="*/ 0 w 528"/>
                <a:gd name="T1" fmla="*/ 2147483646 h 500"/>
                <a:gd name="T2" fmla="*/ 0 w 528"/>
                <a:gd name="T3" fmla="*/ 2147483646 h 500"/>
                <a:gd name="T4" fmla="*/ 2147483646 w 528"/>
                <a:gd name="T5" fmla="*/ 2147483646 h 500"/>
                <a:gd name="T6" fmla="*/ 2147483646 w 528"/>
                <a:gd name="T7" fmla="*/ 2147483646 h 500"/>
                <a:gd name="T8" fmla="*/ 2147483646 w 528"/>
                <a:gd name="T9" fmla="*/ 0 h 500"/>
                <a:gd name="T10" fmla="*/ 0 w 528"/>
                <a:gd name="T11" fmla="*/ 2147483646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500">
                  <a:moveTo>
                    <a:pt x="0" y="66"/>
                  </a:moveTo>
                  <a:lnTo>
                    <a:pt x="0" y="66"/>
                  </a:lnTo>
                  <a:lnTo>
                    <a:pt x="528" y="500"/>
                  </a:lnTo>
                  <a:lnTo>
                    <a:pt x="528" y="390"/>
                  </a:lnTo>
                  <a:lnTo>
                    <a:pt x="54" y="0"/>
                  </a:lnTo>
                  <a:lnTo>
                    <a:pt x="0" y="66"/>
                  </a:lnTo>
                  <a:close/>
                </a:path>
              </a:pathLst>
            </a:custGeom>
            <a:solidFill>
              <a:srgbClr val="F9B10B"/>
            </a:solidFill>
            <a:ln w="0">
              <a:noFill/>
              <a:prstDash val="solid"/>
              <a:round/>
              <a:headEnd/>
              <a:tailEnd/>
            </a:ln>
          </p:spPr>
          <p:txBody>
            <a:bodyPr/>
            <a:lstStyle/>
            <a:p>
              <a:pPr>
                <a:defRPr/>
              </a:pPr>
              <a:endParaRPr lang="el-GR"/>
            </a:p>
          </p:txBody>
        </p:sp>
        <p:sp>
          <p:nvSpPr>
            <p:cNvPr id="10" name="Freeform 9"/>
            <p:cNvSpPr>
              <a:spLocks/>
            </p:cNvSpPr>
            <p:nvPr userDrawn="1"/>
          </p:nvSpPr>
          <p:spPr bwMode="auto">
            <a:xfrm>
              <a:off x="4686851" y="2006935"/>
              <a:ext cx="321738" cy="277141"/>
            </a:xfrm>
            <a:custGeom>
              <a:avLst/>
              <a:gdLst>
                <a:gd name="T0" fmla="*/ 2147483646 w 521"/>
                <a:gd name="T1" fmla="*/ 2147483646 h 449"/>
                <a:gd name="T2" fmla="*/ 2147483646 w 521"/>
                <a:gd name="T3" fmla="*/ 2147483646 h 449"/>
                <a:gd name="T4" fmla="*/ 2147483646 w 521"/>
                <a:gd name="T5" fmla="*/ 0 h 449"/>
                <a:gd name="T6" fmla="*/ 0 w 521"/>
                <a:gd name="T7" fmla="*/ 2147483646 h 449"/>
                <a:gd name="T8" fmla="*/ 2147483646 w 521"/>
                <a:gd name="T9" fmla="*/ 2147483646 h 449"/>
                <a:gd name="T10" fmla="*/ 2147483646 w 521"/>
                <a:gd name="T11" fmla="*/ 2147483646 h 4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1" h="449">
                  <a:moveTo>
                    <a:pt x="521" y="383"/>
                  </a:moveTo>
                  <a:lnTo>
                    <a:pt x="521" y="383"/>
                  </a:lnTo>
                  <a:lnTo>
                    <a:pt x="54" y="0"/>
                  </a:lnTo>
                  <a:lnTo>
                    <a:pt x="0" y="66"/>
                  </a:lnTo>
                  <a:lnTo>
                    <a:pt x="466" y="449"/>
                  </a:lnTo>
                  <a:lnTo>
                    <a:pt x="521" y="383"/>
                  </a:lnTo>
                  <a:close/>
                </a:path>
              </a:pathLst>
            </a:custGeom>
            <a:solidFill>
              <a:srgbClr val="F9B10B"/>
            </a:solidFill>
            <a:ln w="0">
              <a:noFill/>
              <a:prstDash val="solid"/>
              <a:round/>
              <a:headEnd/>
              <a:tailEnd/>
            </a:ln>
          </p:spPr>
          <p:txBody>
            <a:bodyPr/>
            <a:lstStyle/>
            <a:p>
              <a:pPr>
                <a:defRPr/>
              </a:pPr>
              <a:endParaRPr lang="el-GR"/>
            </a:p>
          </p:txBody>
        </p:sp>
      </p:grpSp>
      <p:sp>
        <p:nvSpPr>
          <p:cNvPr id="11" name="Slide Number Placeholder 5"/>
          <p:cNvSpPr>
            <a:spLocks noGrp="1"/>
          </p:cNvSpPr>
          <p:nvPr>
            <p:ph type="sldNum" sz="quarter" idx="10"/>
          </p:nvPr>
        </p:nvSpPr>
        <p:spPr>
          <a:xfrm>
            <a:off x="6954838" y="4722813"/>
            <a:ext cx="1825625" cy="247650"/>
          </a:xfrm>
        </p:spPr>
        <p:txBody>
          <a:bodyPr lIns="80090" tIns="40046" rIns="80090" bIns="40046"/>
          <a:lstStyle>
            <a:lvl1pPr>
              <a:defRPr sz="1400">
                <a:solidFill>
                  <a:srgbClr val="787878"/>
                </a:solidFill>
                <a:ea typeface="MS PGothic" panose="020B0600070205080204" pitchFamily="34" charset="-128"/>
              </a:defRPr>
            </a:lvl1pPr>
          </a:lstStyle>
          <a:p>
            <a:fld id="{289B4D98-4A89-427B-931B-D61E0A6477F7}" type="slidenum">
              <a:rPr lang="en-US" altLang="el-GR"/>
              <a:pPr/>
              <a:t>‹#›</a:t>
            </a:fld>
            <a:endParaRPr lang="en-US" altLang="el-GR"/>
          </a:p>
        </p:txBody>
      </p:sp>
    </p:spTree>
    <p:extLst>
      <p:ext uri="{BB962C8B-B14F-4D97-AF65-F5344CB8AC3E}">
        <p14:creationId xmlns:p14="http://schemas.microsoft.com/office/powerpoint/2010/main" val="371653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838200" y="215900"/>
            <a:ext cx="72485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l-GR"/>
              <a:t>ΣΤΥΛ ΚΥΡΙΟΥ ΤΙΤΛΟΥ</a:t>
            </a:r>
          </a:p>
        </p:txBody>
      </p:sp>
      <p:sp>
        <p:nvSpPr>
          <p:cNvPr id="1027" name="Θέση κειμένου 2"/>
          <p:cNvSpPr>
            <a:spLocks noGrp="1"/>
          </p:cNvSpPr>
          <p:nvPr>
            <p:ph type="body" idx="1"/>
          </p:nvPr>
        </p:nvSpPr>
        <p:spPr bwMode="auto">
          <a:xfrm>
            <a:off x="847725" y="1276350"/>
            <a:ext cx="78819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Θέση ημερομηνίας 3"/>
          <p:cNvSpPr>
            <a:spLocks noGrp="1"/>
          </p:cNvSpPr>
          <p:nvPr>
            <p:ph type="dt" sz="half" idx="2"/>
          </p:nvPr>
        </p:nvSpPr>
        <p:spPr>
          <a:xfrm>
            <a:off x="5762625" y="4776788"/>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5" name="Θέση υποσέλιδου 4"/>
          <p:cNvSpPr>
            <a:spLocks noGrp="1"/>
          </p:cNvSpPr>
          <p:nvPr>
            <p:ph type="ftr" sz="quarter" idx="3"/>
          </p:nvPr>
        </p:nvSpPr>
        <p:spPr>
          <a:xfrm>
            <a:off x="3124200" y="4776788"/>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814388" y="4776788"/>
            <a:ext cx="2133600" cy="274637"/>
          </a:xfrm>
          <a:prstGeom prst="rect">
            <a:avLst/>
          </a:prstGeom>
        </p:spPr>
        <p:txBody>
          <a:bodyPr vert="horz" wrap="square" lIns="91440" tIns="45720" rIns="91440" bIns="45720" numCol="1" anchor="ctr" anchorCtr="0" compatLnSpc="1">
            <a:prstTxWarp prst="textNoShape">
              <a:avLst/>
            </a:prstTxWarp>
          </a:bodyPr>
          <a:lstStyle>
            <a:lvl1pPr>
              <a:defRPr sz="900" b="1">
                <a:solidFill>
                  <a:schemeClr val="accent2"/>
                </a:solidFill>
                <a:latin typeface="Calibri" panose="020F0502020204030204" pitchFamily="34" charset="0"/>
              </a:defRPr>
            </a:lvl1pPr>
          </a:lstStyle>
          <a:p>
            <a:fld id="{4D42F6AF-A613-40E3-B3F2-BCA755C24168}" type="slidenum">
              <a:rPr lang="el-GR" altLang="el-GR"/>
              <a:pPr/>
              <a:t>‹#›</a:t>
            </a:fld>
            <a:endParaRPr lang="el-GR" altLang="el-GR"/>
          </a:p>
        </p:txBody>
      </p:sp>
      <p:pic>
        <p:nvPicPr>
          <p:cNvPr id="1031" name="Εικόνα 10"/>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189913" y="368300"/>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2" r:id="rId1"/>
    <p:sldLayoutId id="2147484123" r:id="rId2"/>
    <p:sldLayoutId id="2147484119" r:id="rId3"/>
    <p:sldLayoutId id="2147484120" r:id="rId4"/>
    <p:sldLayoutId id="2147484121" r:id="rId5"/>
    <p:sldLayoutId id="2147484124" r:id="rId6"/>
    <p:sldLayoutId id="2147484129" r:id="rId7"/>
    <p:sldLayoutId id="2147484130" r:id="rId8"/>
  </p:sldLayoutIdLst>
  <p:hf sldNum="0" hdr="0" ftr="0" dt="0"/>
  <p:txStyles>
    <p:title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p:titleStyle>
    <p:bodyStyle>
      <a:lvl1pPr marL="342900" indent="-342900" algn="l" rtl="0" eaLnBrk="0" fontAlgn="base" hangingPunct="0">
        <a:spcBef>
          <a:spcPct val="20000"/>
        </a:spcBef>
        <a:spcAft>
          <a:spcPct val="0"/>
        </a:spcAft>
        <a:buClr>
          <a:schemeClr val="tx2"/>
        </a:buClr>
        <a:buFont typeface="Arial" panose="020B0604020202020204" pitchFamily="34" charset="0"/>
        <a:buChar char="•"/>
        <a:defRPr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3571875" y="1689448"/>
            <a:ext cx="5572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148" tIns="157806" rIns="80090" bIns="94594" anchor="ctr"/>
          <a:lstStyle>
            <a:lvl1pPr defTabSz="434975" eaLnBrk="0" hangingPunct="0">
              <a:defRPr>
                <a:solidFill>
                  <a:schemeClr val="tx1"/>
                </a:solidFill>
                <a:latin typeface="Arial" panose="020B0604020202020204" pitchFamily="34" charset="0"/>
                <a:cs typeface="Arial" panose="020B0604020202020204" pitchFamily="34" charset="0"/>
              </a:defRPr>
            </a:lvl1pPr>
            <a:lvl2pPr marL="742950" indent="-285750" defTabSz="434975" eaLnBrk="0" hangingPunct="0">
              <a:defRPr>
                <a:solidFill>
                  <a:schemeClr val="tx1"/>
                </a:solidFill>
                <a:latin typeface="Arial" panose="020B0604020202020204" pitchFamily="34" charset="0"/>
                <a:cs typeface="Arial" panose="020B0604020202020204" pitchFamily="34" charset="0"/>
              </a:defRPr>
            </a:lvl2pPr>
            <a:lvl3pPr marL="1143000" indent="-228600" defTabSz="434975" eaLnBrk="0" hangingPunct="0">
              <a:defRPr>
                <a:solidFill>
                  <a:schemeClr val="tx1"/>
                </a:solidFill>
                <a:latin typeface="Arial" panose="020B0604020202020204" pitchFamily="34" charset="0"/>
                <a:cs typeface="Arial" panose="020B0604020202020204" pitchFamily="34" charset="0"/>
              </a:defRPr>
            </a:lvl3pPr>
            <a:lvl4pPr marL="1600200" indent="-228600" defTabSz="434975" eaLnBrk="0" hangingPunct="0">
              <a:defRPr>
                <a:solidFill>
                  <a:schemeClr val="tx1"/>
                </a:solidFill>
                <a:latin typeface="Arial" panose="020B0604020202020204" pitchFamily="34" charset="0"/>
                <a:cs typeface="Arial" panose="020B0604020202020204" pitchFamily="34" charset="0"/>
              </a:defRPr>
            </a:lvl4pPr>
            <a:lvl5pPr marL="2057400" indent="-228600" defTabSz="434975" eaLnBrk="0" hangingPunct="0">
              <a:defRPr>
                <a:solidFill>
                  <a:schemeClr val="tx1"/>
                </a:solidFill>
                <a:latin typeface="Arial" panose="020B0604020202020204" pitchFamily="34" charset="0"/>
                <a:cs typeface="Arial" panose="020B0604020202020204" pitchFamily="34" charset="0"/>
              </a:defRPr>
            </a:lvl5pPr>
            <a:lvl6pPr marL="25146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zh-CN" sz="2400" b="1" i="1" dirty="0">
                <a:solidFill>
                  <a:srgbClr val="002060"/>
                </a:solidFill>
                <a:effectLst>
                  <a:outerShdw blurRad="38100" dist="38100" dir="2700000" algn="tl">
                    <a:srgbClr val="000000">
                      <a:alpha val="43137"/>
                    </a:srgbClr>
                  </a:outerShdw>
                </a:effectLst>
                <a:latin typeface="Calibri" panose="020F0502020204030204" pitchFamily="34" charset="0"/>
              </a:rPr>
              <a:t>Ψηφιακή Γεωργία &amp; Κτηνοτροφία</a:t>
            </a:r>
            <a:endParaRPr lang="en-US" altLang="zh-CN" sz="2400" b="1" i="1" dirty="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4" name="Rectangle 3"/>
          <p:cNvSpPr>
            <a:spLocks noChangeArrowheads="1"/>
          </p:cNvSpPr>
          <p:nvPr/>
        </p:nvSpPr>
        <p:spPr bwMode="auto">
          <a:xfrm>
            <a:off x="3643313" y="2625725"/>
            <a:ext cx="550068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148" tIns="157806" rIns="80090" bIns="94594" anchor="ctr"/>
          <a:lstStyle>
            <a:lvl1pPr defTabSz="434975" eaLnBrk="0" hangingPunct="0">
              <a:defRPr>
                <a:solidFill>
                  <a:schemeClr val="tx1"/>
                </a:solidFill>
                <a:latin typeface="Arial" panose="020B0604020202020204" pitchFamily="34" charset="0"/>
                <a:cs typeface="Arial" panose="020B0604020202020204" pitchFamily="34" charset="0"/>
              </a:defRPr>
            </a:lvl1pPr>
            <a:lvl2pPr marL="742950" indent="-285750" defTabSz="434975" eaLnBrk="0" hangingPunct="0">
              <a:defRPr>
                <a:solidFill>
                  <a:schemeClr val="tx1"/>
                </a:solidFill>
                <a:latin typeface="Arial" panose="020B0604020202020204" pitchFamily="34" charset="0"/>
                <a:cs typeface="Arial" panose="020B0604020202020204" pitchFamily="34" charset="0"/>
              </a:defRPr>
            </a:lvl2pPr>
            <a:lvl3pPr marL="1143000" indent="-228600" defTabSz="434975" eaLnBrk="0" hangingPunct="0">
              <a:defRPr>
                <a:solidFill>
                  <a:schemeClr val="tx1"/>
                </a:solidFill>
                <a:latin typeface="Arial" panose="020B0604020202020204" pitchFamily="34" charset="0"/>
                <a:cs typeface="Arial" panose="020B0604020202020204" pitchFamily="34" charset="0"/>
              </a:defRPr>
            </a:lvl3pPr>
            <a:lvl4pPr marL="1600200" indent="-228600" defTabSz="434975" eaLnBrk="0" hangingPunct="0">
              <a:defRPr>
                <a:solidFill>
                  <a:schemeClr val="tx1"/>
                </a:solidFill>
                <a:latin typeface="Arial" panose="020B0604020202020204" pitchFamily="34" charset="0"/>
                <a:cs typeface="Arial" panose="020B0604020202020204" pitchFamily="34" charset="0"/>
              </a:defRPr>
            </a:lvl4pPr>
            <a:lvl5pPr marL="2057400" indent="-228600" defTabSz="434975" eaLnBrk="0" hangingPunct="0">
              <a:defRPr>
                <a:solidFill>
                  <a:schemeClr val="tx1"/>
                </a:solidFill>
                <a:latin typeface="Arial" panose="020B0604020202020204" pitchFamily="34" charset="0"/>
                <a:cs typeface="Arial" panose="020B0604020202020204" pitchFamily="34" charset="0"/>
              </a:defRPr>
            </a:lvl5pPr>
            <a:lvl6pPr marL="25146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l-GR" sz="2000" b="1">
              <a:solidFill>
                <a:srgbClr val="002060"/>
              </a:solidFill>
              <a:latin typeface="Calibri" panose="020F0502020204030204" pitchFamily="34" charset="0"/>
            </a:endParaRPr>
          </a:p>
        </p:txBody>
      </p:sp>
      <p:sp>
        <p:nvSpPr>
          <p:cNvPr id="10" name="Rectangle 9"/>
          <p:cNvSpPr/>
          <p:nvPr/>
        </p:nvSpPr>
        <p:spPr>
          <a:xfrm>
            <a:off x="7856538" y="168275"/>
            <a:ext cx="1106487" cy="877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l-GR"/>
          </a:p>
        </p:txBody>
      </p:sp>
      <p:sp>
        <p:nvSpPr>
          <p:cNvPr id="5" name="Rectangle 7"/>
          <p:cNvSpPr>
            <a:spLocks noChangeArrowheads="1"/>
          </p:cNvSpPr>
          <p:nvPr/>
        </p:nvSpPr>
        <p:spPr bwMode="auto">
          <a:xfrm>
            <a:off x="3571874" y="3046805"/>
            <a:ext cx="5572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148" tIns="157806" rIns="80090" bIns="94594" anchor="ctr"/>
          <a:lstStyle>
            <a:lvl1pPr defTabSz="434975" eaLnBrk="0" hangingPunct="0">
              <a:defRPr>
                <a:solidFill>
                  <a:schemeClr val="tx1"/>
                </a:solidFill>
                <a:latin typeface="Arial" panose="020B0604020202020204" pitchFamily="34" charset="0"/>
                <a:cs typeface="Arial" panose="020B0604020202020204" pitchFamily="34" charset="0"/>
              </a:defRPr>
            </a:lvl1pPr>
            <a:lvl2pPr marL="742950" indent="-285750" defTabSz="434975" eaLnBrk="0" hangingPunct="0">
              <a:defRPr>
                <a:solidFill>
                  <a:schemeClr val="tx1"/>
                </a:solidFill>
                <a:latin typeface="Arial" panose="020B0604020202020204" pitchFamily="34" charset="0"/>
                <a:cs typeface="Arial" panose="020B0604020202020204" pitchFamily="34" charset="0"/>
              </a:defRPr>
            </a:lvl2pPr>
            <a:lvl3pPr marL="1143000" indent="-228600" defTabSz="434975" eaLnBrk="0" hangingPunct="0">
              <a:defRPr>
                <a:solidFill>
                  <a:schemeClr val="tx1"/>
                </a:solidFill>
                <a:latin typeface="Arial" panose="020B0604020202020204" pitchFamily="34" charset="0"/>
                <a:cs typeface="Arial" panose="020B0604020202020204" pitchFamily="34" charset="0"/>
              </a:defRPr>
            </a:lvl3pPr>
            <a:lvl4pPr marL="1600200" indent="-228600" defTabSz="434975" eaLnBrk="0" hangingPunct="0">
              <a:defRPr>
                <a:solidFill>
                  <a:schemeClr val="tx1"/>
                </a:solidFill>
                <a:latin typeface="Arial" panose="020B0604020202020204" pitchFamily="34" charset="0"/>
                <a:cs typeface="Arial" panose="020B0604020202020204" pitchFamily="34" charset="0"/>
              </a:defRPr>
            </a:lvl4pPr>
            <a:lvl5pPr marL="2057400" indent="-228600" defTabSz="434975" eaLnBrk="0" hangingPunct="0">
              <a:defRPr>
                <a:solidFill>
                  <a:schemeClr val="tx1"/>
                </a:solidFill>
                <a:latin typeface="Arial" panose="020B0604020202020204" pitchFamily="34" charset="0"/>
                <a:cs typeface="Arial" panose="020B0604020202020204" pitchFamily="34" charset="0"/>
              </a:defRPr>
            </a:lvl5pPr>
            <a:lvl6pPr marL="25146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34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zh-CN" sz="1600" b="1" i="1" dirty="0">
                <a:solidFill>
                  <a:srgbClr val="002060"/>
                </a:solidFill>
                <a:latin typeface="Calibri" panose="020F0502020204030204" pitchFamily="34" charset="0"/>
              </a:rPr>
              <a:t>Γιάννης </a:t>
            </a:r>
            <a:r>
              <a:rPr lang="el-GR" altLang="zh-CN" sz="1600" b="1" i="1" dirty="0" err="1">
                <a:solidFill>
                  <a:srgbClr val="002060"/>
                </a:solidFill>
                <a:latin typeface="Calibri" panose="020F0502020204030204" pitchFamily="34" charset="0"/>
              </a:rPr>
              <a:t>Χανιωτάκης</a:t>
            </a:r>
            <a:endParaRPr lang="el-GR" altLang="zh-CN" sz="1600" b="1" i="1" dirty="0">
              <a:solidFill>
                <a:srgbClr val="002060"/>
              </a:solidFill>
              <a:latin typeface="Calibri" panose="020F0502020204030204" pitchFamily="34" charset="0"/>
            </a:endParaRPr>
          </a:p>
          <a:p>
            <a:pPr algn="ctr" eaLnBrk="1" hangingPunct="1"/>
            <a:r>
              <a:rPr lang="el-GR" altLang="zh-CN" sz="1400" i="1" dirty="0">
                <a:solidFill>
                  <a:srgbClr val="002060"/>
                </a:solidFill>
                <a:latin typeface="Calibri" panose="020F0502020204030204" pitchFamily="34" charset="0"/>
              </a:rPr>
              <a:t>Διευθυντής Ανάπτυξης Εργασιών Αγροτικού Τομέα</a:t>
            </a:r>
            <a:endParaRPr lang="en-US" altLang="zh-CN" sz="1400" i="1" dirty="0">
              <a:solidFill>
                <a:srgbClr val="002060"/>
              </a:solidFill>
              <a:latin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rotWithShape="1">
          <a:blip r:embed="rId3"/>
          <a:srcRect l="18213" t="58917" r="69514" b="34961"/>
          <a:stretch/>
        </p:blipFill>
        <p:spPr>
          <a:xfrm>
            <a:off x="7759581" y="4080350"/>
            <a:ext cx="1136591" cy="435836"/>
          </a:xfrm>
          <a:prstGeom prst="rect">
            <a:avLst/>
          </a:prstGeom>
        </p:spPr>
      </p:pic>
      <p:sp>
        <p:nvSpPr>
          <p:cNvPr id="2" name="Title 1"/>
          <p:cNvSpPr>
            <a:spLocks noGrp="1"/>
          </p:cNvSpPr>
          <p:nvPr>
            <p:ph type="title"/>
          </p:nvPr>
        </p:nvSpPr>
        <p:spPr>
          <a:xfrm>
            <a:off x="838200" y="284533"/>
            <a:ext cx="7248525" cy="784225"/>
          </a:xfrm>
        </p:spPr>
        <p:txBody>
          <a:bodyPr/>
          <a:lstStyle/>
          <a:p>
            <a:pPr algn="ctr"/>
            <a:r>
              <a:rPr lang="el-GR" sz="2800" b="1" dirty="0">
                <a:solidFill>
                  <a:srgbClr val="002060"/>
                </a:solidFill>
                <a:effectLst>
                  <a:outerShdw blurRad="38100" dist="38100" dir="2700000" algn="tl">
                    <a:srgbClr val="000000">
                      <a:alpha val="43137"/>
                    </a:srgbClr>
                  </a:outerShdw>
                </a:effectLst>
                <a:cs typeface="Arial" panose="020B0604020202020204" pitchFamily="34" charset="0"/>
              </a:rPr>
              <a:t>«</a:t>
            </a:r>
            <a:r>
              <a:rPr lang="en-US" sz="2800" b="1" dirty="0">
                <a:solidFill>
                  <a:srgbClr val="002060"/>
                </a:solidFill>
                <a:effectLst>
                  <a:outerShdw blurRad="38100" dist="38100" dir="2700000" algn="tl">
                    <a:srgbClr val="000000">
                      <a:alpha val="43137"/>
                    </a:srgbClr>
                  </a:outerShdw>
                </a:effectLst>
                <a:cs typeface="Arial" panose="020B0604020202020204" pitchFamily="34" charset="0"/>
              </a:rPr>
              <a:t>How Smart, Connected Products </a:t>
            </a:r>
            <a:br>
              <a:rPr lang="en-US" sz="2800" b="1" dirty="0">
                <a:solidFill>
                  <a:srgbClr val="002060"/>
                </a:solidFill>
                <a:effectLst>
                  <a:outerShdw blurRad="38100" dist="38100" dir="2700000" algn="tl">
                    <a:srgbClr val="000000">
                      <a:alpha val="43137"/>
                    </a:srgbClr>
                  </a:outerShdw>
                </a:effectLst>
                <a:cs typeface="Arial" panose="020B0604020202020204" pitchFamily="34" charset="0"/>
              </a:rPr>
            </a:br>
            <a:r>
              <a:rPr lang="en-US" sz="2800" b="1" dirty="0">
                <a:solidFill>
                  <a:srgbClr val="002060"/>
                </a:solidFill>
                <a:effectLst>
                  <a:outerShdw blurRad="38100" dist="38100" dir="2700000" algn="tl">
                    <a:srgbClr val="000000">
                      <a:alpha val="43137"/>
                    </a:srgbClr>
                  </a:outerShdw>
                </a:effectLst>
                <a:cs typeface="Arial" panose="020B0604020202020204" pitchFamily="34" charset="0"/>
              </a:rPr>
              <a:t>are Transforming Competition</a:t>
            </a:r>
            <a:r>
              <a:rPr lang="el-GR" sz="2800" b="1" dirty="0">
                <a:solidFill>
                  <a:srgbClr val="002060"/>
                </a:solidFill>
                <a:effectLst>
                  <a:outerShdw blurRad="38100" dist="38100" dir="2700000" algn="tl">
                    <a:srgbClr val="000000">
                      <a:alpha val="43137"/>
                    </a:srgbClr>
                  </a:outerShdw>
                </a:effectLst>
                <a:cs typeface="Arial" panose="020B0604020202020204" pitchFamily="34" charset="0"/>
              </a:rPr>
              <a:t>»</a:t>
            </a:r>
            <a:endParaRPr lang="el-GR" sz="2800" dirty="0"/>
          </a:p>
        </p:txBody>
      </p:sp>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9640"/>
            <a:ext cx="9144000" cy="2659380"/>
          </a:xfrm>
          <a:prstGeom prst="rect">
            <a:avLst/>
          </a:prstGeom>
        </p:spPr>
      </p:pic>
    </p:spTree>
    <p:extLst>
      <p:ext uri="{BB962C8B-B14F-4D97-AF65-F5344CB8AC3E}">
        <p14:creationId xmlns:p14="http://schemas.microsoft.com/office/powerpoint/2010/main" val="3337557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Η συνδεδεμένη αγελάδα «επικοινωνεί»</a:t>
            </a:r>
            <a:endParaRPr lang="el-GR" sz="2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253" y="1397208"/>
            <a:ext cx="4531453" cy="3020968"/>
          </a:xfrm>
          <a:prstGeom prst="rect">
            <a:avLst/>
          </a:prstGeom>
        </p:spPr>
      </p:pic>
      <p:pic>
        <p:nvPicPr>
          <p:cNvPr id="6" name="Εικόνα 2"/>
          <p:cNvPicPr>
            <a:picLocks noChangeAspect="1"/>
          </p:cNvPicPr>
          <p:nvPr/>
        </p:nvPicPr>
        <p:blipFill rotWithShape="1">
          <a:blip r:embed="rId4"/>
          <a:srcRect l="18787" t="21869" r="21166" b="12590"/>
          <a:stretch/>
        </p:blipFill>
        <p:spPr>
          <a:xfrm>
            <a:off x="705425" y="1432391"/>
            <a:ext cx="3558400" cy="2985785"/>
          </a:xfrm>
          <a:prstGeom prst="rect">
            <a:avLst/>
          </a:prstGeom>
        </p:spPr>
      </p:pic>
    </p:spTree>
    <p:extLst>
      <p:ext uri="{BB962C8B-B14F-4D97-AF65-F5344CB8AC3E}">
        <p14:creationId xmlns:p14="http://schemas.microsoft.com/office/powerpoint/2010/main" val="1454525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Η συνδεδεμένη αγελάδα «επικοινωνεί»</a:t>
            </a:r>
            <a:endParaRPr lang="el-GR" sz="2600" dirty="0"/>
          </a:p>
        </p:txBody>
      </p:sp>
      <p:pic>
        <p:nvPicPr>
          <p:cNvPr id="4" name="Εικόνα 3"/>
          <p:cNvPicPr>
            <a:picLocks noChangeAspect="1"/>
          </p:cNvPicPr>
          <p:nvPr/>
        </p:nvPicPr>
        <p:blipFill rotWithShape="1">
          <a:blip r:embed="rId3"/>
          <a:srcRect l="4244" t="23367" r="3187" b="5129"/>
          <a:stretch/>
        </p:blipFill>
        <p:spPr>
          <a:xfrm>
            <a:off x="1033473" y="1000125"/>
            <a:ext cx="6576623" cy="3905223"/>
          </a:xfrm>
          <a:prstGeom prst="rect">
            <a:avLst/>
          </a:prstGeom>
        </p:spPr>
      </p:pic>
    </p:spTree>
    <p:extLst>
      <p:ext uri="{BB962C8B-B14F-4D97-AF65-F5344CB8AC3E}">
        <p14:creationId xmlns:p14="http://schemas.microsoft.com/office/powerpoint/2010/main" val="97082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 «λόγος» στα φυτά</a:t>
            </a:r>
            <a:endParaRPr lang="el-GR" sz="2600" dirty="0"/>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737" y="1184744"/>
            <a:ext cx="2844659" cy="3698056"/>
          </a:xfrm>
          <a:prstGeom prst="rect">
            <a:avLst/>
          </a:prstGeom>
        </p:spPr>
      </p:pic>
      <p:pic>
        <p:nvPicPr>
          <p:cNvPr id="21" name="Εικόνα 20"/>
          <p:cNvPicPr>
            <a:picLocks noChangeAspect="1"/>
          </p:cNvPicPr>
          <p:nvPr/>
        </p:nvPicPr>
        <p:blipFill rotWithShape="1">
          <a:blip r:embed="rId4"/>
          <a:srcRect l="5007" t="41046" r="41447" b="17913"/>
          <a:stretch/>
        </p:blipFill>
        <p:spPr>
          <a:xfrm>
            <a:off x="389276" y="1850065"/>
            <a:ext cx="4946049" cy="3032735"/>
          </a:xfrm>
          <a:prstGeom prst="rect">
            <a:avLst/>
          </a:prstGeom>
        </p:spPr>
      </p:pic>
    </p:spTree>
    <p:extLst>
      <p:ext uri="{BB962C8B-B14F-4D97-AF65-F5344CB8AC3E}">
        <p14:creationId xmlns:p14="http://schemas.microsoft.com/office/powerpoint/2010/main" val="160693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777961" y="127379"/>
            <a:ext cx="7248525" cy="784225"/>
          </a:xfrm>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Ψηφιακή τεχνολογία πολλαπλών διαστάσεων</a:t>
            </a:r>
            <a:endParaRPr lang="el-GR" sz="2600" dirty="0"/>
          </a:p>
        </p:txBody>
      </p:sp>
      <p:sp>
        <p:nvSpPr>
          <p:cNvPr id="5" name="Ορθογώνιο: Στρογγύλεμα γωνιών 7"/>
          <p:cNvSpPr/>
          <p:nvPr/>
        </p:nvSpPr>
        <p:spPr>
          <a:xfrm>
            <a:off x="448235" y="984654"/>
            <a:ext cx="2253004" cy="28660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b="1" dirty="0">
                <a:solidFill>
                  <a:srgbClr val="C00000"/>
                </a:solidFill>
              </a:rPr>
              <a:t>1.  Πρόσβαση από παντού:</a:t>
            </a:r>
          </a:p>
          <a:p>
            <a:pPr marL="285750" indent="-285750">
              <a:buFont typeface="Arial" panose="020B0604020202020204" pitchFamily="34" charset="0"/>
              <a:buChar char="•"/>
            </a:pPr>
            <a:r>
              <a:rPr lang="el-GR" sz="1400" i="1" dirty="0">
                <a:solidFill>
                  <a:schemeClr val="accent2">
                    <a:lumMod val="50000"/>
                  </a:schemeClr>
                </a:solidFill>
              </a:rPr>
              <a:t>Τεχνολογία Κινητής Τηλεφωνίας</a:t>
            </a:r>
            <a:r>
              <a:rPr lang="en-US" sz="1400" i="1" dirty="0">
                <a:solidFill>
                  <a:schemeClr val="accent2">
                    <a:lumMod val="50000"/>
                  </a:schemeClr>
                </a:solidFill>
              </a:rPr>
              <a:t> (Mobile)</a:t>
            </a:r>
            <a:endParaRPr lang="el-GR" sz="1400" i="1" dirty="0">
              <a:solidFill>
                <a:schemeClr val="accent2">
                  <a:lumMod val="50000"/>
                </a:schemeClr>
              </a:solidFill>
            </a:endParaRPr>
          </a:p>
          <a:p>
            <a:pPr marL="285750" indent="-285750">
              <a:buFont typeface="Arial" panose="020B0604020202020204" pitchFamily="34" charset="0"/>
              <a:buChar char="•"/>
            </a:pPr>
            <a:r>
              <a:rPr lang="el-GR" sz="1400" i="1" dirty="0">
                <a:solidFill>
                  <a:schemeClr val="accent2">
                    <a:lumMod val="50000"/>
                  </a:schemeClr>
                </a:solidFill>
              </a:rPr>
              <a:t>Αποκεντρωμένη Τεχνολογία διαχείρισης δεδομένων (</a:t>
            </a:r>
            <a:r>
              <a:rPr lang="en-US" sz="1400" i="1" dirty="0">
                <a:solidFill>
                  <a:schemeClr val="accent2">
                    <a:lumMod val="50000"/>
                  </a:schemeClr>
                </a:solidFill>
              </a:rPr>
              <a:t>Cloud Computing)</a:t>
            </a:r>
            <a:endParaRPr lang="el-GR" sz="1400" i="1" dirty="0">
              <a:solidFill>
                <a:schemeClr val="accent2">
                  <a:lumMod val="50000"/>
                </a:schemeClr>
              </a:solidFill>
            </a:endParaRPr>
          </a:p>
        </p:txBody>
      </p:sp>
      <p:sp>
        <p:nvSpPr>
          <p:cNvPr id="8" name="Ορθογώνιο: Στρογγύλεμα γωνιών 7"/>
          <p:cNvSpPr/>
          <p:nvPr/>
        </p:nvSpPr>
        <p:spPr>
          <a:xfrm>
            <a:off x="2795700" y="984655"/>
            <a:ext cx="2606467" cy="1478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C00000"/>
                </a:solidFill>
              </a:rPr>
              <a:t>2.  Εντοπισμός από οπουδήποτε:</a:t>
            </a:r>
          </a:p>
          <a:p>
            <a:pPr marL="285750" indent="-285750">
              <a:buFont typeface="Arial" panose="020B0604020202020204" pitchFamily="34" charset="0"/>
              <a:buChar char="•"/>
            </a:pPr>
            <a:r>
              <a:rPr lang="el-GR" sz="1400" i="1" dirty="0">
                <a:solidFill>
                  <a:schemeClr val="accent2">
                    <a:lumMod val="50000"/>
                  </a:schemeClr>
                </a:solidFill>
              </a:rPr>
              <a:t>Τεχνολογία εντοπισμού &amp; ελέγχου βάσει θέσης (</a:t>
            </a:r>
            <a:r>
              <a:rPr lang="en-US" sz="1400" i="1" dirty="0">
                <a:solidFill>
                  <a:schemeClr val="accent2">
                    <a:lumMod val="50000"/>
                  </a:schemeClr>
                </a:solidFill>
              </a:rPr>
              <a:t>Location-based monitoring)</a:t>
            </a:r>
            <a:endParaRPr lang="el-GR" sz="1400" i="1" dirty="0">
              <a:solidFill>
                <a:schemeClr val="accent2">
                  <a:lumMod val="50000"/>
                </a:schemeClr>
              </a:solidFill>
            </a:endParaRPr>
          </a:p>
        </p:txBody>
      </p:sp>
      <p:sp>
        <p:nvSpPr>
          <p:cNvPr id="10" name="Ορθογώνιο: Στρογγύλεμα γωνιών 7"/>
          <p:cNvSpPr/>
          <p:nvPr/>
        </p:nvSpPr>
        <p:spPr>
          <a:xfrm>
            <a:off x="2795700" y="2536220"/>
            <a:ext cx="2606467" cy="13144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C00000"/>
                </a:solidFill>
              </a:rPr>
              <a:t>3.  Πρόσβαση από οποιονδήποτε:</a:t>
            </a:r>
          </a:p>
          <a:p>
            <a:pPr marL="285750" indent="-285750">
              <a:buFont typeface="Arial" panose="020B0604020202020204" pitchFamily="34" charset="0"/>
              <a:buChar char="•"/>
            </a:pPr>
            <a:r>
              <a:rPr lang="el-GR" sz="1400" i="1" dirty="0">
                <a:solidFill>
                  <a:schemeClr val="accent2">
                    <a:lumMod val="50000"/>
                  </a:schemeClr>
                </a:solidFill>
              </a:rPr>
              <a:t>Τεχνολογία Κοινωνικών Δικτύων (</a:t>
            </a:r>
            <a:r>
              <a:rPr lang="en-US" sz="1400" i="1" dirty="0">
                <a:solidFill>
                  <a:schemeClr val="accent2">
                    <a:lumMod val="50000"/>
                  </a:schemeClr>
                </a:solidFill>
              </a:rPr>
              <a:t>Social Media)</a:t>
            </a:r>
            <a:r>
              <a:rPr lang="el-GR" sz="1400" i="1" dirty="0">
                <a:solidFill>
                  <a:schemeClr val="accent2">
                    <a:lumMod val="50000"/>
                  </a:schemeClr>
                </a:solidFill>
              </a:rPr>
              <a:t> </a:t>
            </a:r>
          </a:p>
        </p:txBody>
      </p:sp>
      <p:sp>
        <p:nvSpPr>
          <p:cNvPr id="11" name="Ορθογώνιο: Στρογγύλεμα γωνιών 7"/>
          <p:cNvSpPr/>
          <p:nvPr/>
        </p:nvSpPr>
        <p:spPr>
          <a:xfrm>
            <a:off x="5496629" y="984655"/>
            <a:ext cx="3261890" cy="19823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C00000"/>
                </a:solidFill>
              </a:rPr>
              <a:t>4.  Κάλυψη του οτιδήποτε:</a:t>
            </a:r>
          </a:p>
          <a:p>
            <a:pPr marL="285750" indent="-285750">
              <a:buFont typeface="Arial" panose="020B0604020202020204" pitchFamily="34" charset="0"/>
              <a:buChar char="•"/>
            </a:pPr>
            <a:r>
              <a:rPr lang="el-GR" sz="1400" i="1" dirty="0">
                <a:solidFill>
                  <a:schemeClr val="accent2">
                    <a:lumMod val="50000"/>
                  </a:schemeClr>
                </a:solidFill>
              </a:rPr>
              <a:t>Το «Διαδίκτυο των Πραγμάτων» (</a:t>
            </a:r>
            <a:r>
              <a:rPr lang="en-US" sz="1400" i="1" dirty="0">
                <a:solidFill>
                  <a:schemeClr val="accent2">
                    <a:lumMod val="50000"/>
                  </a:schemeClr>
                </a:solidFill>
              </a:rPr>
              <a:t>Internet of Things)</a:t>
            </a:r>
            <a:endParaRPr lang="el-GR" sz="1400" i="1" dirty="0">
              <a:solidFill>
                <a:schemeClr val="accent2">
                  <a:lumMod val="50000"/>
                </a:schemeClr>
              </a:solidFill>
            </a:endParaRPr>
          </a:p>
          <a:p>
            <a:pPr marL="285750" indent="-285750">
              <a:buFont typeface="Arial" panose="020B0604020202020204" pitchFamily="34" charset="0"/>
              <a:buChar char="•"/>
            </a:pPr>
            <a:r>
              <a:rPr lang="el-GR" sz="1400" i="1" dirty="0">
                <a:solidFill>
                  <a:schemeClr val="accent2">
                    <a:lumMod val="50000"/>
                  </a:schemeClr>
                </a:solidFill>
              </a:rPr>
              <a:t>Ασφαλές Ψηφιακό Λογιστικό Βιβλίο Καταχώρησης Πιστοποιημένων Αλυσιδωτών Ηλεκτρονικών Συναλλαγών (</a:t>
            </a:r>
            <a:r>
              <a:rPr lang="en-US" sz="1400" i="1" dirty="0">
                <a:solidFill>
                  <a:schemeClr val="accent2">
                    <a:lumMod val="50000"/>
                  </a:schemeClr>
                </a:solidFill>
              </a:rPr>
              <a:t>Blockchain)</a:t>
            </a:r>
            <a:endParaRPr lang="el-GR" sz="1400" i="1" dirty="0">
              <a:solidFill>
                <a:schemeClr val="accent2">
                  <a:lumMod val="50000"/>
                </a:schemeClr>
              </a:solidFill>
            </a:endParaRPr>
          </a:p>
        </p:txBody>
      </p:sp>
      <p:sp>
        <p:nvSpPr>
          <p:cNvPr id="12" name="Ορθογώνιο: Στρογγύλεμα γωνιών 7"/>
          <p:cNvSpPr/>
          <p:nvPr/>
        </p:nvSpPr>
        <p:spPr>
          <a:xfrm>
            <a:off x="448235" y="3922332"/>
            <a:ext cx="4953932" cy="1005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C00000"/>
                </a:solidFill>
              </a:rPr>
              <a:t>5.  «Τα πάντα»:</a:t>
            </a:r>
          </a:p>
          <a:p>
            <a:pPr marL="285750" indent="-285750" algn="ctr">
              <a:buFont typeface="Arial" panose="020B0604020202020204" pitchFamily="34" charset="0"/>
              <a:buChar char="•"/>
            </a:pPr>
            <a:r>
              <a:rPr lang="el-GR" sz="1400" i="1" dirty="0">
                <a:solidFill>
                  <a:schemeClr val="accent2">
                    <a:lumMod val="50000"/>
                  </a:schemeClr>
                </a:solidFill>
              </a:rPr>
              <a:t>Μαζικά Δεδομένα (</a:t>
            </a:r>
            <a:r>
              <a:rPr lang="en-US" sz="1400" i="1" dirty="0">
                <a:solidFill>
                  <a:schemeClr val="accent2">
                    <a:lumMod val="50000"/>
                  </a:schemeClr>
                </a:solidFill>
              </a:rPr>
              <a:t>Big Data</a:t>
            </a:r>
            <a:r>
              <a:rPr lang="el-GR" sz="1400" i="1" dirty="0">
                <a:solidFill>
                  <a:schemeClr val="accent2">
                    <a:lumMod val="50000"/>
                  </a:schemeClr>
                </a:solidFill>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3137" y="3033758"/>
            <a:ext cx="3285382" cy="1894360"/>
          </a:xfrm>
          <a:prstGeom prst="rect">
            <a:avLst/>
          </a:prstGeom>
        </p:spPr>
      </p:pic>
    </p:spTree>
    <p:extLst>
      <p:ext uri="{BB962C8B-B14F-4D97-AF65-F5344CB8AC3E}">
        <p14:creationId xmlns:p14="http://schemas.microsoft.com/office/powerpoint/2010/main" val="253771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838200" y="215900"/>
            <a:ext cx="7248525" cy="784225"/>
          </a:xfrm>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Υποστήριξη αποφάσεων παραγωγού</a:t>
            </a:r>
            <a:endParaRPr lang="el-GR" sz="2600" dirty="0"/>
          </a:p>
        </p:txBody>
      </p:sp>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878" y="1891681"/>
            <a:ext cx="1305479" cy="1958219"/>
          </a:xfrm>
          <a:prstGeom prst="rect">
            <a:avLst/>
          </a:prstGeom>
        </p:spPr>
      </p:pic>
      <p:sp>
        <p:nvSpPr>
          <p:cNvPr id="5" name="Οβάλ 4"/>
          <p:cNvSpPr/>
          <p:nvPr/>
        </p:nvSpPr>
        <p:spPr>
          <a:xfrm>
            <a:off x="3551273" y="1765005"/>
            <a:ext cx="2262965" cy="22115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Στρογγύλεμα γωνιών 7"/>
          <p:cNvSpPr/>
          <p:nvPr/>
        </p:nvSpPr>
        <p:spPr>
          <a:xfrm>
            <a:off x="1020726" y="1339704"/>
            <a:ext cx="2346252"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accent2">
                    <a:lumMod val="50000"/>
                  </a:schemeClr>
                </a:solidFill>
              </a:rPr>
              <a:t>Για την Παραγωγή</a:t>
            </a:r>
          </a:p>
        </p:txBody>
      </p:sp>
      <p:sp>
        <p:nvSpPr>
          <p:cNvPr id="9" name="Ορθογώνιο: Στρογγύλεμα γωνιών 8"/>
          <p:cNvSpPr/>
          <p:nvPr/>
        </p:nvSpPr>
        <p:spPr>
          <a:xfrm>
            <a:off x="5991447" y="1307805"/>
            <a:ext cx="2346252"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accent2">
                    <a:lumMod val="50000"/>
                  </a:schemeClr>
                </a:solidFill>
              </a:rPr>
              <a:t>Για την Διοίκηση</a:t>
            </a:r>
          </a:p>
        </p:txBody>
      </p:sp>
      <p:sp>
        <p:nvSpPr>
          <p:cNvPr id="10" name="Ορθογώνιο: Στρογγύλεμα γωνιών 9"/>
          <p:cNvSpPr/>
          <p:nvPr/>
        </p:nvSpPr>
        <p:spPr>
          <a:xfrm>
            <a:off x="1020726" y="1977656"/>
            <a:ext cx="2349795" cy="23285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i="1" dirty="0">
                <a:solidFill>
                  <a:schemeClr val="accent2">
                    <a:lumMod val="50000"/>
                  </a:schemeClr>
                </a:solidFill>
              </a:rPr>
              <a:t>Σπόροι, Λιπάσματα, Φάρμακα, Διαχείριση νερού,  Άρδευση,</a:t>
            </a:r>
            <a:r>
              <a:rPr lang="en-US" b="1" i="1" dirty="0">
                <a:solidFill>
                  <a:schemeClr val="accent2">
                    <a:lumMod val="50000"/>
                  </a:schemeClr>
                </a:solidFill>
              </a:rPr>
              <a:t> </a:t>
            </a:r>
            <a:r>
              <a:rPr lang="el-GR" b="1" i="1" dirty="0">
                <a:solidFill>
                  <a:schemeClr val="accent2">
                    <a:lumMod val="50000"/>
                  </a:schemeClr>
                </a:solidFill>
              </a:rPr>
              <a:t>Κλάδεμα, Επισκευές …</a:t>
            </a:r>
          </a:p>
        </p:txBody>
      </p:sp>
      <p:sp>
        <p:nvSpPr>
          <p:cNvPr id="11" name="Ορθογώνιο: Στρογγύλεμα γωνιών 10"/>
          <p:cNvSpPr/>
          <p:nvPr/>
        </p:nvSpPr>
        <p:spPr>
          <a:xfrm>
            <a:off x="5994990" y="1977656"/>
            <a:ext cx="2342709" cy="2328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i="1" dirty="0">
                <a:solidFill>
                  <a:schemeClr val="accent2">
                    <a:lumMod val="50000"/>
                  </a:schemeClr>
                </a:solidFill>
              </a:rPr>
              <a:t>Διαχείριση κόστους, εργασίας, ανάγκες κεφαλαίων, φόροι, επενδύσεις, νέα της αγοράς, τιμές… </a:t>
            </a:r>
          </a:p>
        </p:txBody>
      </p:sp>
    </p:spTree>
    <p:extLst>
      <p:ext uri="{BB962C8B-B14F-4D97-AF65-F5344CB8AC3E}">
        <p14:creationId xmlns:p14="http://schemas.microsoft.com/office/powerpoint/2010/main" val="4203294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1806233" y="519288"/>
            <a:ext cx="5673669" cy="492443"/>
          </a:xfrm>
          <a:prstGeom prst="rect">
            <a:avLst/>
          </a:prstGeom>
        </p:spPr>
        <p:txBody>
          <a:bodyPr wrap="none">
            <a:spAutoFit/>
          </a:bodyPr>
          <a:lstStyle/>
          <a:p>
            <a:pPr algn="ctr" eaLnBrk="0" hangingPunct="0"/>
            <a:r>
              <a:rPr lang="el-GR" sz="2600" b="1" dirty="0">
                <a:solidFill>
                  <a:srgbClr val="002060"/>
                </a:solidFill>
                <a:effectLst>
                  <a:outerShdw blurRad="38100" dist="38100" dir="2700000" algn="tl">
                    <a:srgbClr val="000000">
                      <a:alpha val="43137"/>
                    </a:srgbClr>
                  </a:outerShdw>
                </a:effectLst>
                <a:latin typeface="+mj-lt"/>
                <a:ea typeface="+mj-ea"/>
              </a:rPr>
              <a:t>Φρέσκα φασολάκια</a:t>
            </a:r>
            <a:r>
              <a:rPr lang="en-US" sz="2600" b="1" dirty="0">
                <a:solidFill>
                  <a:srgbClr val="002060"/>
                </a:solidFill>
                <a:effectLst>
                  <a:outerShdw blurRad="38100" dist="38100" dir="2700000" algn="tl">
                    <a:srgbClr val="000000">
                      <a:alpha val="43137"/>
                    </a:srgbClr>
                  </a:outerShdw>
                </a:effectLst>
                <a:latin typeface="+mj-lt"/>
                <a:ea typeface="+mj-ea"/>
              </a:rPr>
              <a:t> </a:t>
            </a:r>
            <a:r>
              <a:rPr lang="el-GR" sz="2600" b="1" dirty="0">
                <a:solidFill>
                  <a:srgbClr val="002060"/>
                </a:solidFill>
                <a:effectLst>
                  <a:outerShdw blurRad="38100" dist="38100" dir="2700000" algn="tl">
                    <a:srgbClr val="000000">
                      <a:alpha val="43137"/>
                    </a:srgbClr>
                  </a:outerShdw>
                </a:effectLst>
                <a:latin typeface="+mj-lt"/>
                <a:ea typeface="+mj-ea"/>
              </a:rPr>
              <a:t>«λαδερά»…Κένυας</a:t>
            </a:r>
            <a:endParaRPr lang="en-US" sz="2600" b="1" dirty="0">
              <a:solidFill>
                <a:srgbClr val="002060"/>
              </a:solidFill>
              <a:effectLst>
                <a:outerShdw blurRad="38100" dist="38100" dir="2700000" algn="tl">
                  <a:srgbClr val="000000">
                    <a:alpha val="43137"/>
                  </a:srgbClr>
                </a:outerShdw>
              </a:effectLst>
              <a:latin typeface="+mj-lt"/>
              <a:ea typeface="+mj-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503" y="1600200"/>
            <a:ext cx="2928497" cy="184667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170" y="1591408"/>
            <a:ext cx="3077794" cy="1846676"/>
          </a:xfrm>
          <a:prstGeom prst="rect">
            <a:avLst/>
          </a:prstGeom>
        </p:spPr>
      </p:pic>
      <p:sp>
        <p:nvSpPr>
          <p:cNvPr id="6" name="AutoShape 4" descr="https://i.guim.co.uk/img/media/4e0b62820a5ddfcfb593679d7c2bda0acd382734/0_176_3282_1969/master/3282.jpg?w=1225&amp;q=55&amp;auto=format&amp;usm=12&amp;fit=max&amp;s=3b21bc49d674fca5c67ee8bda3ec0927"/>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91408"/>
            <a:ext cx="3077794" cy="1846676"/>
          </a:xfrm>
          <a:prstGeom prst="rect">
            <a:avLst/>
          </a:prstGeom>
        </p:spPr>
      </p:pic>
      <p:sp>
        <p:nvSpPr>
          <p:cNvPr id="4" name="Ορθογώνιο 3"/>
          <p:cNvSpPr/>
          <p:nvPr/>
        </p:nvSpPr>
        <p:spPr>
          <a:xfrm>
            <a:off x="620916" y="3543426"/>
            <a:ext cx="2150370" cy="461665"/>
          </a:xfrm>
          <a:prstGeom prst="rect">
            <a:avLst/>
          </a:prstGeom>
          <a:noFill/>
        </p:spPr>
        <p:txBody>
          <a:bodyPr wrap="square" lIns="91440" tIns="45720" rIns="91440" bIns="45720">
            <a:spAutoFit/>
          </a:bodyPr>
          <a:lstStyle/>
          <a:p>
            <a:pPr algn="ctr"/>
            <a:r>
              <a:rPr lang="el-GR"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10:00</a:t>
            </a:r>
          </a:p>
        </p:txBody>
      </p:sp>
      <p:sp>
        <p:nvSpPr>
          <p:cNvPr id="8" name="Ορθογώνιο 7"/>
          <p:cNvSpPr/>
          <p:nvPr/>
        </p:nvSpPr>
        <p:spPr>
          <a:xfrm>
            <a:off x="3149474" y="3543421"/>
            <a:ext cx="2150370" cy="461665"/>
          </a:xfrm>
          <a:prstGeom prst="rect">
            <a:avLst/>
          </a:prstGeom>
          <a:noFill/>
        </p:spPr>
        <p:txBody>
          <a:bodyPr wrap="square" lIns="91440" tIns="45720" rIns="91440" bIns="45720">
            <a:spAutoFit/>
          </a:bodyPr>
          <a:lstStyle/>
          <a:p>
            <a:pPr algn="ctr"/>
            <a:r>
              <a:rPr lang="el-GR"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13:00</a:t>
            </a:r>
          </a:p>
        </p:txBody>
      </p:sp>
      <p:sp>
        <p:nvSpPr>
          <p:cNvPr id="9" name="Ορθογώνιο 8"/>
          <p:cNvSpPr/>
          <p:nvPr/>
        </p:nvSpPr>
        <p:spPr>
          <a:xfrm>
            <a:off x="7723643" y="3543424"/>
            <a:ext cx="1597211" cy="461665"/>
          </a:xfrm>
          <a:prstGeom prst="rect">
            <a:avLst/>
          </a:prstGeom>
          <a:noFill/>
        </p:spPr>
        <p:txBody>
          <a:bodyPr wrap="square" lIns="91440" tIns="45720" rIns="91440" bIns="45720">
            <a:spAutoFit/>
          </a:bodyPr>
          <a:lstStyle/>
          <a:p>
            <a:pPr algn="ctr"/>
            <a:r>
              <a:rPr lang="el-GR"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13:00</a:t>
            </a:r>
          </a:p>
        </p:txBody>
      </p:sp>
      <p:pic>
        <p:nvPicPr>
          <p:cNvPr id="11" name="Γραφικό 10" descr="Αεροπλάνο"/>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991075" y="3438078"/>
            <a:ext cx="672353" cy="672353"/>
          </a:xfrm>
          <a:prstGeom prst="rect">
            <a:avLst/>
          </a:prstGeom>
        </p:spPr>
      </p:pic>
      <p:pic>
        <p:nvPicPr>
          <p:cNvPr id="13" name="Γραφικό 12" descr="Τρακτέρ"/>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716" y="3325852"/>
            <a:ext cx="914400" cy="914400"/>
          </a:xfrm>
          <a:prstGeom prst="rect">
            <a:avLst/>
          </a:prstGeom>
        </p:spPr>
      </p:pic>
      <p:pic>
        <p:nvPicPr>
          <p:cNvPr id="15" name="Γραφικό 14" descr="Φορτηγό"/>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06033" y="3325852"/>
            <a:ext cx="914400" cy="914400"/>
          </a:xfrm>
          <a:prstGeom prst="rect">
            <a:avLst/>
          </a:prstGeom>
        </p:spPr>
      </p:pic>
      <p:pic>
        <p:nvPicPr>
          <p:cNvPr id="16" name="Γραφικό 15" descr="Φορτηγό"/>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64461" y="3317054"/>
            <a:ext cx="914400" cy="914400"/>
          </a:xfrm>
          <a:prstGeom prst="rect">
            <a:avLst/>
          </a:prstGeom>
        </p:spPr>
      </p:pic>
      <p:pic>
        <p:nvPicPr>
          <p:cNvPr id="17" name="Γραφικό 16" descr="Φορτηγό"/>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60384" y="3317054"/>
            <a:ext cx="914400" cy="914400"/>
          </a:xfrm>
          <a:prstGeom prst="rect">
            <a:avLst/>
          </a:prstGeom>
        </p:spPr>
      </p:pic>
    </p:spTree>
    <p:extLst>
      <p:ext uri="{BB962C8B-B14F-4D97-AF65-F5344CB8AC3E}">
        <p14:creationId xmlns:p14="http://schemas.microsoft.com/office/powerpoint/2010/main" val="2074216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838200" y="215900"/>
            <a:ext cx="7248525" cy="784225"/>
          </a:xfrm>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 «έξυπνος» καταναλωτής</a:t>
            </a:r>
            <a:endParaRPr lang="el-GR" sz="2600" dirty="0"/>
          </a:p>
        </p:txBody>
      </p:sp>
      <p:sp>
        <p:nvSpPr>
          <p:cNvPr id="6" name="Rectangle 4"/>
          <p:cNvSpPr/>
          <p:nvPr/>
        </p:nvSpPr>
        <p:spPr>
          <a:xfrm>
            <a:off x="760227" y="1935779"/>
            <a:ext cx="1600201" cy="553998"/>
          </a:xfrm>
          <a:prstGeom prst="rect">
            <a:avLst/>
          </a:prstGeom>
        </p:spPr>
        <p:txBody>
          <a:bodyPr wrap="square">
            <a:spAutoFit/>
          </a:bodyPr>
          <a:lstStyle/>
          <a:p>
            <a:pPr algn="ctr"/>
            <a:r>
              <a:rPr lang="el-GR" sz="1000" b="1" i="1" dirty="0"/>
              <a:t>Αναζητάει διαφάνεια και πληροφορίες για τα προϊόντα τροφίμων  </a:t>
            </a: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535" y="1196763"/>
            <a:ext cx="1677712" cy="2796187"/>
          </a:xfrm>
          <a:prstGeom prst="rect">
            <a:avLst/>
          </a:prstGeom>
        </p:spPr>
      </p:pic>
      <p:sp>
        <p:nvSpPr>
          <p:cNvPr id="9" name="Rectangle 4"/>
          <p:cNvSpPr/>
          <p:nvPr/>
        </p:nvSpPr>
        <p:spPr>
          <a:xfrm>
            <a:off x="614030" y="3279908"/>
            <a:ext cx="1892596" cy="553998"/>
          </a:xfrm>
          <a:prstGeom prst="rect">
            <a:avLst/>
          </a:prstGeom>
        </p:spPr>
        <p:txBody>
          <a:bodyPr wrap="square">
            <a:spAutoFit/>
          </a:bodyPr>
          <a:lstStyle/>
          <a:p>
            <a:pPr algn="ctr"/>
            <a:r>
              <a:rPr lang="el-GR" sz="1000" b="1" i="1" dirty="0"/>
              <a:t>Χρησιμοποιεί το κινητό του όχι μόνο για πληροφόρηση αλλά και για αγορές</a:t>
            </a:r>
          </a:p>
        </p:txBody>
      </p:sp>
      <p:sp>
        <p:nvSpPr>
          <p:cNvPr id="12" name="Rectangle 4"/>
          <p:cNvSpPr/>
          <p:nvPr/>
        </p:nvSpPr>
        <p:spPr>
          <a:xfrm>
            <a:off x="614030" y="1374421"/>
            <a:ext cx="1892596" cy="246221"/>
          </a:xfrm>
          <a:prstGeom prst="rect">
            <a:avLst/>
          </a:prstGeom>
        </p:spPr>
        <p:txBody>
          <a:bodyPr wrap="square">
            <a:spAutoFit/>
          </a:bodyPr>
          <a:lstStyle/>
          <a:p>
            <a:pPr algn="ctr"/>
            <a:r>
              <a:rPr lang="el-GR" sz="1000" b="1" i="1" dirty="0"/>
              <a:t>Είναι συνδεδεμένος</a:t>
            </a:r>
          </a:p>
        </p:txBody>
      </p:sp>
      <p:sp>
        <p:nvSpPr>
          <p:cNvPr id="13" name="Rectangle 4"/>
          <p:cNvSpPr/>
          <p:nvPr/>
        </p:nvSpPr>
        <p:spPr>
          <a:xfrm>
            <a:off x="614030" y="2700808"/>
            <a:ext cx="1892596" cy="246221"/>
          </a:xfrm>
          <a:prstGeom prst="rect">
            <a:avLst/>
          </a:prstGeom>
        </p:spPr>
        <p:txBody>
          <a:bodyPr wrap="square">
            <a:spAutoFit/>
          </a:bodyPr>
          <a:lstStyle/>
          <a:p>
            <a:pPr algn="ctr"/>
            <a:r>
              <a:rPr lang="el-GR" sz="1000" b="1" i="1" dirty="0"/>
              <a:t>Δεν είναι πιστός</a:t>
            </a:r>
          </a:p>
        </p:txBody>
      </p:sp>
      <p:pic>
        <p:nvPicPr>
          <p:cNvPr id="15" name="Εικόνα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822" y="1366206"/>
            <a:ext cx="3862516" cy="2584598"/>
          </a:xfrm>
          <a:prstGeom prst="rect">
            <a:avLst/>
          </a:prstGeom>
        </p:spPr>
      </p:pic>
      <p:sp>
        <p:nvSpPr>
          <p:cNvPr id="16" name="Rectangle 4"/>
          <p:cNvSpPr/>
          <p:nvPr/>
        </p:nvSpPr>
        <p:spPr>
          <a:xfrm>
            <a:off x="5795629" y="4189588"/>
            <a:ext cx="1892596" cy="400110"/>
          </a:xfrm>
          <a:prstGeom prst="rect">
            <a:avLst/>
          </a:prstGeom>
        </p:spPr>
        <p:txBody>
          <a:bodyPr wrap="square">
            <a:spAutoFit/>
          </a:bodyPr>
          <a:lstStyle/>
          <a:p>
            <a:pPr algn="ctr"/>
            <a:r>
              <a:rPr lang="el-GR" sz="1000" b="1" i="1" dirty="0"/>
              <a:t>Δεν διστάζει να δοκιμάζει </a:t>
            </a:r>
          </a:p>
          <a:p>
            <a:pPr algn="ctr"/>
            <a:r>
              <a:rPr lang="el-GR" sz="1000" b="1" i="1" dirty="0"/>
              <a:t>νέα προϊόντα</a:t>
            </a:r>
          </a:p>
        </p:txBody>
      </p:sp>
      <p:sp>
        <p:nvSpPr>
          <p:cNvPr id="17" name="Rectangle 4"/>
          <p:cNvSpPr/>
          <p:nvPr/>
        </p:nvSpPr>
        <p:spPr>
          <a:xfrm>
            <a:off x="3399649" y="4189588"/>
            <a:ext cx="2125626" cy="553998"/>
          </a:xfrm>
          <a:prstGeom prst="rect">
            <a:avLst/>
          </a:prstGeom>
        </p:spPr>
        <p:txBody>
          <a:bodyPr wrap="square">
            <a:spAutoFit/>
          </a:bodyPr>
          <a:lstStyle/>
          <a:p>
            <a:pPr algn="ctr"/>
            <a:r>
              <a:rPr lang="el-GR" sz="1000" b="1" i="1" dirty="0"/>
              <a:t>Ενδιαφέρεται για την υγεία του</a:t>
            </a:r>
            <a:r>
              <a:rPr lang="en-US" sz="1000" b="1" i="1" dirty="0"/>
              <a:t> </a:t>
            </a:r>
            <a:r>
              <a:rPr lang="el-GR" sz="1000" b="1" i="1" dirty="0"/>
              <a:t>και θέλει να έχει </a:t>
            </a:r>
          </a:p>
          <a:p>
            <a:pPr algn="ctr"/>
            <a:r>
              <a:rPr lang="el-GR" sz="1000" b="1" i="1" dirty="0"/>
              <a:t>καλή φυσική κατάσταση</a:t>
            </a:r>
          </a:p>
        </p:txBody>
      </p:sp>
      <p:sp>
        <p:nvSpPr>
          <p:cNvPr id="18" name="Rectangle 4"/>
          <p:cNvSpPr/>
          <p:nvPr/>
        </p:nvSpPr>
        <p:spPr>
          <a:xfrm>
            <a:off x="1003669" y="4189588"/>
            <a:ext cx="2125626" cy="400110"/>
          </a:xfrm>
          <a:prstGeom prst="rect">
            <a:avLst/>
          </a:prstGeom>
        </p:spPr>
        <p:txBody>
          <a:bodyPr wrap="square">
            <a:spAutoFit/>
          </a:bodyPr>
          <a:lstStyle/>
          <a:p>
            <a:pPr algn="ctr"/>
            <a:r>
              <a:rPr lang="el-GR" sz="1000" b="1" i="1" dirty="0"/>
              <a:t>Αναζητάει το μύθο </a:t>
            </a:r>
          </a:p>
          <a:p>
            <a:pPr algn="ctr"/>
            <a:r>
              <a:rPr lang="el-GR" sz="1000" b="1" i="1" dirty="0"/>
              <a:t>κάθε προϊόντος</a:t>
            </a:r>
          </a:p>
        </p:txBody>
      </p:sp>
    </p:spTree>
    <p:extLst>
      <p:ext uri="{BB962C8B-B14F-4D97-AF65-F5344CB8AC3E}">
        <p14:creationId xmlns:p14="http://schemas.microsoft.com/office/powerpoint/2010/main" val="3089773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2"/>
          <p:cNvSpPr>
            <a:spLocks noGrp="1"/>
          </p:cNvSpPr>
          <p:nvPr>
            <p:ph type="title"/>
          </p:nvPr>
        </p:nvSpPr>
        <p:spPr>
          <a:xfrm>
            <a:off x="327838" y="534877"/>
            <a:ext cx="2989521" cy="784225"/>
          </a:xfrm>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 «νέος» ανταγωνισμός</a:t>
            </a:r>
            <a:endParaRPr lang="el-GR" sz="2600" dirty="0"/>
          </a:p>
        </p:txBody>
      </p:sp>
    </p:spTree>
    <p:extLst>
      <p:ext uri="{BB962C8B-B14F-4D97-AF65-F5344CB8AC3E}">
        <p14:creationId xmlns:p14="http://schemas.microsoft.com/office/powerpoint/2010/main" val="74274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98" y="843126"/>
            <a:ext cx="3821340" cy="40973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781" y="1217700"/>
            <a:ext cx="3348217" cy="3348217"/>
          </a:xfrm>
          <a:prstGeom prst="rect">
            <a:avLst/>
          </a:prstGeom>
        </p:spPr>
      </p:pic>
      <p:sp>
        <p:nvSpPr>
          <p:cNvPr id="6" name="Title 2"/>
          <p:cNvSpPr txBox="1">
            <a:spLocks/>
          </p:cNvSpPr>
          <p:nvPr/>
        </p:nvSpPr>
        <p:spPr bwMode="auto">
          <a:xfrm>
            <a:off x="2139217" y="98941"/>
            <a:ext cx="489274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 «νέος» ανταγωνισμός</a:t>
            </a:r>
            <a:endParaRPr lang="el-GR" sz="2600" dirty="0"/>
          </a:p>
        </p:txBody>
      </p:sp>
    </p:spTree>
    <p:extLst>
      <p:ext uri="{BB962C8B-B14F-4D97-AF65-F5344CB8AC3E}">
        <p14:creationId xmlns:p14="http://schemas.microsoft.com/office/powerpoint/2010/main" val="68397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549" y="1132452"/>
            <a:ext cx="3070753" cy="215411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505" y="2139169"/>
            <a:ext cx="3799867" cy="2536210"/>
          </a:xfrm>
          <a:prstGeom prst="rect">
            <a:avLst/>
          </a:prstGeom>
        </p:spPr>
      </p:pic>
      <p:sp>
        <p:nvSpPr>
          <p:cNvPr id="6" name="Title 1"/>
          <p:cNvSpPr txBox="1">
            <a:spLocks/>
          </p:cNvSpPr>
          <p:nvPr/>
        </p:nvSpPr>
        <p:spPr>
          <a:xfrm>
            <a:off x="831847" y="481518"/>
            <a:ext cx="7248525" cy="784225"/>
          </a:xfrm>
          <a:prstGeom prst="rect">
            <a:avLst/>
          </a:prstGeom>
        </p:spPr>
        <p:txBody>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Από τον «Ιππότη της Ασφάλτου» στη «</a:t>
            </a:r>
            <a:r>
              <a:rPr lang="en-GB" sz="2600" b="1" dirty="0">
                <a:solidFill>
                  <a:srgbClr val="002060"/>
                </a:solidFill>
                <a:effectLst>
                  <a:outerShdw blurRad="38100" dist="38100" dir="2700000" algn="tl">
                    <a:srgbClr val="000000">
                      <a:alpha val="43137"/>
                    </a:srgbClr>
                  </a:outerShdw>
                </a:effectLst>
                <a:cs typeface="Arial" panose="020B0604020202020204" pitchFamily="34" charset="0"/>
              </a:rPr>
              <a:t>RIPPA</a:t>
            </a: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a:t>
            </a:r>
            <a:endParaRPr lang="en-GB" sz="2600" b="1" dirty="0">
              <a:solidFill>
                <a:srgbClr val="002060"/>
              </a:solidFill>
              <a:effectLst>
                <a:outerShdw blurRad="38100" dist="38100" dir="2700000" algn="tl">
                  <a:srgbClr val="000000">
                    <a:alpha val="43137"/>
                  </a:srgbClr>
                </a:outerShdw>
              </a:effectLst>
              <a:cs typeface="Arial" panose="020B0604020202020204" pitchFamily="34" charset="0"/>
            </a:endParaRPr>
          </a:p>
          <a:p>
            <a:pPr algn="ctr"/>
            <a:r>
              <a:rPr lang="el-GR" sz="2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l-GR" sz="28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2203" y="3378770"/>
            <a:ext cx="629806" cy="419870"/>
          </a:xfrm>
          <a:prstGeom prst="rect">
            <a:avLst/>
          </a:prstGeom>
        </p:spPr>
      </p:pic>
    </p:spTree>
    <p:extLst>
      <p:ext uri="{BB962C8B-B14F-4D97-AF65-F5344CB8AC3E}">
        <p14:creationId xmlns:p14="http://schemas.microsoft.com/office/powerpoint/2010/main" val="47691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3"/>
          <a:srcRect l="14626" t="29899" r="13598" b="17404"/>
          <a:stretch/>
        </p:blipFill>
        <p:spPr>
          <a:xfrm>
            <a:off x="4720291" y="2453140"/>
            <a:ext cx="3880884" cy="2190307"/>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37" y="1333970"/>
            <a:ext cx="2474263" cy="1727976"/>
          </a:xfrm>
          <a:prstGeom prst="rect">
            <a:avLst/>
          </a:prstGeom>
        </p:spPr>
      </p:pic>
      <p:pic>
        <p:nvPicPr>
          <p:cNvPr id="8" name="Εικόνα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37" y="3179135"/>
            <a:ext cx="2474263" cy="1464312"/>
          </a:xfrm>
          <a:prstGeom prst="rect">
            <a:avLst/>
          </a:prstGeom>
        </p:spPr>
      </p:pic>
      <p:pic>
        <p:nvPicPr>
          <p:cNvPr id="9" name="Εικόνα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2260" y="1321798"/>
            <a:ext cx="1199071" cy="1740148"/>
          </a:xfrm>
          <a:prstGeom prst="rect">
            <a:avLst/>
          </a:prstGeom>
        </p:spPr>
      </p:pic>
      <p:sp>
        <p:nvSpPr>
          <p:cNvPr id="11" name="Title 2"/>
          <p:cNvSpPr txBox="1">
            <a:spLocks/>
          </p:cNvSpPr>
          <p:nvPr/>
        </p:nvSpPr>
        <p:spPr bwMode="auto">
          <a:xfrm>
            <a:off x="1965252" y="157184"/>
            <a:ext cx="479444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 «νέος» ανταγωνισμός</a:t>
            </a:r>
            <a:endParaRPr lang="el-GR" sz="2600" dirty="0"/>
          </a:p>
        </p:txBody>
      </p:sp>
      <p:sp>
        <p:nvSpPr>
          <p:cNvPr id="12" name="Title 2"/>
          <p:cNvSpPr txBox="1">
            <a:spLocks/>
          </p:cNvSpPr>
          <p:nvPr/>
        </p:nvSpPr>
        <p:spPr bwMode="auto">
          <a:xfrm>
            <a:off x="4720291" y="1931602"/>
            <a:ext cx="3880884" cy="49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endParaRPr lang="el-GR" sz="2600" b="1" dirty="0">
              <a:solidFill>
                <a:srgbClr val="002060"/>
              </a:solidFill>
              <a:effectLst>
                <a:outerShdw blurRad="38100" dist="38100" dir="2700000" algn="tl">
                  <a:srgbClr val="000000">
                    <a:alpha val="43137"/>
                  </a:srgbClr>
                </a:outerShdw>
              </a:effectLst>
              <a:cs typeface="Arial" panose="020B0604020202020204" pitchFamily="34" charset="0"/>
            </a:endParaRPr>
          </a:p>
          <a:p>
            <a:r>
              <a:rPr lang="el-GR" sz="1800" b="1" dirty="0">
                <a:solidFill>
                  <a:srgbClr val="002060"/>
                </a:solidFill>
                <a:effectLst>
                  <a:outerShdw blurRad="38100" dist="38100" dir="2700000" algn="tl">
                    <a:srgbClr val="000000">
                      <a:alpha val="43137"/>
                    </a:srgbClr>
                  </a:outerShdw>
                </a:effectLst>
                <a:cs typeface="Arial" panose="020B0604020202020204" pitchFamily="34" charset="0"/>
              </a:rPr>
              <a:t>Μαρούλια Μ</a:t>
            </a:r>
            <a:r>
              <a:rPr lang="en-US" sz="1800" b="1" dirty="0" err="1">
                <a:solidFill>
                  <a:srgbClr val="002060"/>
                </a:solidFill>
                <a:effectLst>
                  <a:outerShdw blurRad="38100" dist="38100" dir="2700000" algn="tl">
                    <a:srgbClr val="000000">
                      <a:alpha val="43137"/>
                    </a:srgbClr>
                  </a:outerShdw>
                </a:effectLst>
                <a:cs typeface="Arial" panose="020B0604020202020204" pitchFamily="34" charset="0"/>
              </a:rPr>
              <a:t>ade</a:t>
            </a:r>
            <a:r>
              <a:rPr lang="en-US" sz="1800" b="1" dirty="0">
                <a:solidFill>
                  <a:srgbClr val="002060"/>
                </a:solidFill>
                <a:effectLst>
                  <a:outerShdw blurRad="38100" dist="38100" dir="2700000" algn="tl">
                    <a:srgbClr val="000000">
                      <a:alpha val="43137"/>
                    </a:srgbClr>
                  </a:outerShdw>
                </a:effectLst>
                <a:cs typeface="Arial" panose="020B0604020202020204" pitchFamily="34" charset="0"/>
              </a:rPr>
              <a:t> by Toshiba</a:t>
            </a:r>
            <a:endParaRPr lang="el-GR" sz="1800" b="1" dirty="0">
              <a:solidFill>
                <a:srgbClr val="002060"/>
              </a:solidFill>
              <a:effectLst>
                <a:outerShdw blurRad="38100" dist="38100" dir="2700000" algn="tl">
                  <a:srgbClr val="000000">
                    <a:alpha val="43137"/>
                  </a:srgbClr>
                </a:outerShdw>
              </a:effectLst>
              <a:cs typeface="Arial" panose="020B0604020202020204" pitchFamily="34" charset="0"/>
            </a:endParaRPr>
          </a:p>
          <a:p>
            <a:r>
              <a:rPr lang="el-GR" sz="1200" dirty="0">
                <a:solidFill>
                  <a:srgbClr val="002060"/>
                </a:solidFill>
                <a:effectLst>
                  <a:outerShdw blurRad="38100" dist="38100" dir="2700000" algn="tl">
                    <a:srgbClr val="000000">
                      <a:alpha val="43137"/>
                    </a:srgbClr>
                  </a:outerShdw>
                </a:effectLst>
                <a:cs typeface="Arial" panose="020B0604020202020204" pitchFamily="34" charset="0"/>
              </a:rPr>
              <a:t>3.000.000 μαρούλια καλλιεργούνται </a:t>
            </a:r>
            <a:endParaRPr lang="en-US" sz="1200" dirty="0">
              <a:solidFill>
                <a:srgbClr val="002060"/>
              </a:solidFill>
              <a:effectLst>
                <a:outerShdw blurRad="38100" dist="38100" dir="2700000" algn="tl">
                  <a:srgbClr val="000000">
                    <a:alpha val="43137"/>
                  </a:srgbClr>
                </a:outerShdw>
              </a:effectLst>
              <a:cs typeface="Arial" panose="020B0604020202020204" pitchFamily="34" charset="0"/>
            </a:endParaRPr>
          </a:p>
          <a:p>
            <a:r>
              <a:rPr lang="el-GR" sz="1200" dirty="0">
                <a:solidFill>
                  <a:srgbClr val="002060"/>
                </a:solidFill>
                <a:effectLst>
                  <a:outerShdw blurRad="38100" dist="38100" dir="2700000" algn="tl">
                    <a:srgbClr val="000000">
                      <a:alpha val="43137"/>
                    </a:srgbClr>
                  </a:outerShdw>
                </a:effectLst>
                <a:cs typeface="Arial" panose="020B0604020202020204" pitchFamily="34" charset="0"/>
              </a:rPr>
              <a:t>σε χώρο εργοστασίου</a:t>
            </a:r>
          </a:p>
          <a:p>
            <a:r>
              <a:rPr lang="el-GR" sz="1200" dirty="0">
                <a:solidFill>
                  <a:srgbClr val="002060"/>
                </a:solidFill>
                <a:effectLst>
                  <a:outerShdw blurRad="38100" dist="38100" dir="2700000" algn="tl">
                    <a:srgbClr val="000000">
                      <a:alpha val="43137"/>
                    </a:srgbClr>
                  </a:outerShdw>
                </a:effectLst>
                <a:cs typeface="Arial" panose="020B0604020202020204" pitchFamily="34" charset="0"/>
              </a:rPr>
              <a:t>χωρίς ήλιο </a:t>
            </a:r>
            <a:endParaRPr lang="en-US" sz="1200" dirty="0">
              <a:solidFill>
                <a:srgbClr val="002060"/>
              </a:solidFill>
              <a:effectLst>
                <a:outerShdw blurRad="38100" dist="38100" dir="2700000" algn="tl">
                  <a:srgbClr val="000000">
                    <a:alpha val="43137"/>
                  </a:srgbClr>
                </a:outerShdw>
              </a:effectLst>
              <a:cs typeface="Arial" panose="020B0604020202020204" pitchFamily="34" charset="0"/>
            </a:endParaRPr>
          </a:p>
          <a:p>
            <a:r>
              <a:rPr lang="el-GR" sz="1200" dirty="0">
                <a:solidFill>
                  <a:srgbClr val="002060"/>
                </a:solidFill>
                <a:effectLst>
                  <a:outerShdw blurRad="38100" dist="38100" dir="2700000" algn="tl">
                    <a:srgbClr val="000000">
                      <a:alpha val="43137"/>
                    </a:srgbClr>
                  </a:outerShdw>
                </a:effectLst>
                <a:cs typeface="Arial" panose="020B0604020202020204" pitchFamily="34" charset="0"/>
              </a:rPr>
              <a:t>και χωρίς χώμα (</a:t>
            </a:r>
            <a:r>
              <a:rPr lang="en-US" sz="1200" dirty="0">
                <a:solidFill>
                  <a:srgbClr val="002060"/>
                </a:solidFill>
                <a:effectLst>
                  <a:outerShdw blurRad="38100" dist="38100" dir="2700000" algn="tl">
                    <a:srgbClr val="000000">
                      <a:alpha val="43137"/>
                    </a:srgbClr>
                  </a:outerShdw>
                </a:effectLst>
                <a:cs typeface="Arial" panose="020B0604020202020204" pitchFamily="34" charset="0"/>
              </a:rPr>
              <a:t>Yokosuka</a:t>
            </a:r>
            <a:r>
              <a:rPr lang="el-GR" sz="1200" dirty="0">
                <a:solidFill>
                  <a:srgbClr val="002060"/>
                </a:solidFill>
                <a:effectLst>
                  <a:outerShdw blurRad="38100" dist="38100" dir="2700000" algn="tl">
                    <a:srgbClr val="000000">
                      <a:alpha val="43137"/>
                    </a:srgbClr>
                  </a:outerShdw>
                </a:effectLst>
                <a:cs typeface="Arial" panose="020B0604020202020204" pitchFamily="34" charset="0"/>
              </a:rPr>
              <a:t>)</a:t>
            </a:r>
            <a:endParaRPr lang="el-GR" sz="1800" b="1" dirty="0">
              <a:solidFill>
                <a:srgbClr val="002060"/>
              </a:solidFill>
              <a:effectLst>
                <a:outerShdw blurRad="38100" dist="38100" dir="2700000" algn="tl">
                  <a:srgbClr val="000000">
                    <a:alpha val="43137"/>
                  </a:srgbClr>
                </a:outerShdw>
              </a:effectLst>
              <a:cs typeface="Arial" panose="020B0604020202020204" pitchFamily="34" charset="0"/>
            </a:endParaRPr>
          </a:p>
        </p:txBody>
      </p:sp>
      <p:sp>
        <p:nvSpPr>
          <p:cNvPr id="13" name="Title 2"/>
          <p:cNvSpPr txBox="1">
            <a:spLocks/>
          </p:cNvSpPr>
          <p:nvPr/>
        </p:nvSpPr>
        <p:spPr bwMode="auto">
          <a:xfrm>
            <a:off x="3334190" y="3109022"/>
            <a:ext cx="1474170" cy="160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r>
              <a:rPr lang="el-GR" sz="1800" b="1" dirty="0">
                <a:solidFill>
                  <a:srgbClr val="002060"/>
                </a:solidFill>
                <a:effectLst>
                  <a:outerShdw blurRad="38100" dist="38100" dir="2700000" algn="tl">
                    <a:srgbClr val="000000">
                      <a:alpha val="43137"/>
                    </a:srgbClr>
                  </a:outerShdw>
                </a:effectLst>
                <a:cs typeface="Arial" panose="020B0604020202020204" pitchFamily="34" charset="0"/>
              </a:rPr>
              <a:t>Αρωματικά </a:t>
            </a:r>
          </a:p>
          <a:p>
            <a:r>
              <a:rPr lang="el-GR" sz="1800" b="1" dirty="0">
                <a:solidFill>
                  <a:srgbClr val="002060"/>
                </a:solidFill>
                <a:effectLst>
                  <a:outerShdw blurRad="38100" dist="38100" dir="2700000" algn="tl">
                    <a:srgbClr val="000000">
                      <a:alpha val="43137"/>
                    </a:srgbClr>
                  </a:outerShdw>
                </a:effectLst>
                <a:cs typeface="Arial" panose="020B0604020202020204" pitchFamily="34" charset="0"/>
              </a:rPr>
              <a:t>Φυτά</a:t>
            </a:r>
          </a:p>
          <a:p>
            <a:r>
              <a:rPr lang="el-GR" sz="1800" b="1" dirty="0">
                <a:solidFill>
                  <a:srgbClr val="002060"/>
                </a:solidFill>
                <a:effectLst>
                  <a:outerShdw blurRad="38100" dist="38100" dir="2700000" algn="tl">
                    <a:srgbClr val="000000">
                      <a:alpha val="43137"/>
                    </a:srgbClr>
                  </a:outerShdw>
                </a:effectLst>
                <a:cs typeface="Arial" panose="020B0604020202020204" pitchFamily="34" charset="0"/>
              </a:rPr>
              <a:t>Καταφυγίων</a:t>
            </a:r>
          </a:p>
          <a:p>
            <a:r>
              <a:rPr lang="el-GR" sz="1200" dirty="0">
                <a:solidFill>
                  <a:srgbClr val="002060"/>
                </a:solidFill>
                <a:effectLst>
                  <a:outerShdw blurRad="38100" dist="38100" dir="2700000" algn="tl">
                    <a:srgbClr val="000000">
                      <a:alpha val="43137"/>
                    </a:srgbClr>
                  </a:outerShdw>
                </a:effectLst>
                <a:cs typeface="Arial" panose="020B0604020202020204" pitchFamily="34" charset="0"/>
              </a:rPr>
              <a:t>20 διαφορετικοί τύποι από τα υπόγεια τούνελ (Λονδίνο)</a:t>
            </a:r>
            <a:endParaRPr lang="el-GR" sz="1200" dirty="0"/>
          </a:p>
        </p:txBody>
      </p:sp>
    </p:spTree>
    <p:extLst>
      <p:ext uri="{BB962C8B-B14F-4D97-AF65-F5344CB8AC3E}">
        <p14:creationId xmlns:p14="http://schemas.microsoft.com/office/powerpoint/2010/main" val="107136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776177" y="93388"/>
            <a:ext cx="7336464"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Οι επιπτώσεις της τεχνολογίας στην αλυσίδα αξίας</a:t>
            </a:r>
            <a:endParaRPr lang="el-GR" sz="2600" dirty="0"/>
          </a:p>
        </p:txBody>
      </p:sp>
      <p:pic>
        <p:nvPicPr>
          <p:cNvPr id="9" name="Εικόνα 8"/>
          <p:cNvPicPr>
            <a:picLocks noChangeAspect="1"/>
          </p:cNvPicPr>
          <p:nvPr/>
        </p:nvPicPr>
        <p:blipFill rotWithShape="1">
          <a:blip r:embed="rId3"/>
          <a:srcRect l="24698" t="29644" r="6838" b="54552"/>
          <a:stretch/>
        </p:blipFill>
        <p:spPr>
          <a:xfrm>
            <a:off x="2381695" y="1190242"/>
            <a:ext cx="6135011" cy="1132952"/>
          </a:xfrm>
          <a:prstGeom prst="rect">
            <a:avLst/>
          </a:prstGeom>
        </p:spPr>
      </p:pic>
      <p:sp>
        <p:nvSpPr>
          <p:cNvPr id="10" name="Ορθογώνιο: Στρογγύλεμα γωνιών 9"/>
          <p:cNvSpPr/>
          <p:nvPr/>
        </p:nvSpPr>
        <p:spPr>
          <a:xfrm>
            <a:off x="563526" y="2355859"/>
            <a:ext cx="1701209"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0000"/>
                </a:solidFill>
              </a:rPr>
              <a:t>Θέματα</a:t>
            </a:r>
          </a:p>
        </p:txBody>
      </p:sp>
      <p:sp>
        <p:nvSpPr>
          <p:cNvPr id="11" name="Ορθογώνιο: Στρογγύλεμα γωνιών 10"/>
          <p:cNvSpPr/>
          <p:nvPr/>
        </p:nvSpPr>
        <p:spPr>
          <a:xfrm>
            <a:off x="563526" y="3035388"/>
            <a:ext cx="1701209"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0000"/>
                </a:solidFill>
              </a:rPr>
              <a:t>Προκλήσεις</a:t>
            </a:r>
          </a:p>
        </p:txBody>
      </p:sp>
      <p:sp>
        <p:nvSpPr>
          <p:cNvPr id="12" name="Ορθογώνιο: Στρογγύλεμα γωνιών 11"/>
          <p:cNvSpPr/>
          <p:nvPr/>
        </p:nvSpPr>
        <p:spPr>
          <a:xfrm>
            <a:off x="600757" y="3691268"/>
            <a:ext cx="1701209"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0000"/>
                </a:solidFill>
              </a:rPr>
              <a:t>Προσφορά </a:t>
            </a:r>
            <a:r>
              <a:rPr lang="en-US" b="1" dirty="0">
                <a:solidFill>
                  <a:srgbClr val="FF0000"/>
                </a:solidFill>
              </a:rPr>
              <a:t>ICT</a:t>
            </a:r>
            <a:endParaRPr lang="el-GR" b="1" dirty="0">
              <a:solidFill>
                <a:srgbClr val="FF0000"/>
              </a:solidFill>
            </a:endParaRPr>
          </a:p>
        </p:txBody>
      </p:sp>
      <p:sp>
        <p:nvSpPr>
          <p:cNvPr id="14" name="Ορθογώνιο: Στρογγύλεμα γωνιών 13"/>
          <p:cNvSpPr/>
          <p:nvPr/>
        </p:nvSpPr>
        <p:spPr>
          <a:xfrm>
            <a:off x="2381696" y="2355859"/>
            <a:ext cx="946295"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2">
                    <a:lumMod val="50000"/>
                  </a:schemeClr>
                </a:solidFill>
              </a:rPr>
              <a:t>GRIN</a:t>
            </a:r>
            <a:endParaRPr lang="el-GR" sz="1200" b="1" dirty="0">
              <a:solidFill>
                <a:schemeClr val="accent2">
                  <a:lumMod val="50000"/>
                </a:schemeClr>
              </a:solidFill>
            </a:endParaRPr>
          </a:p>
        </p:txBody>
      </p:sp>
      <p:sp>
        <p:nvSpPr>
          <p:cNvPr id="15" name="Ορθογώνιο: Στρογγύλεμα γωνιών 14"/>
          <p:cNvSpPr/>
          <p:nvPr/>
        </p:nvSpPr>
        <p:spPr>
          <a:xfrm>
            <a:off x="2381695" y="3035388"/>
            <a:ext cx="1286539"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Επάρκεια τροφίμων</a:t>
            </a:r>
          </a:p>
        </p:txBody>
      </p:sp>
      <p:sp>
        <p:nvSpPr>
          <p:cNvPr id="16" name="Ορθογώνιο: Στρογγύλεμα γωνιών 15"/>
          <p:cNvSpPr/>
          <p:nvPr/>
        </p:nvSpPr>
        <p:spPr>
          <a:xfrm>
            <a:off x="2418927" y="3691268"/>
            <a:ext cx="2551812"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Ευφυής γεωργία &amp; διοίκηση</a:t>
            </a:r>
          </a:p>
        </p:txBody>
      </p:sp>
      <p:sp>
        <p:nvSpPr>
          <p:cNvPr id="26" name="Ορθογώνιο: Στρογγύλεμα γωνιών 25"/>
          <p:cNvSpPr/>
          <p:nvPr/>
        </p:nvSpPr>
        <p:spPr>
          <a:xfrm>
            <a:off x="3476853" y="2355859"/>
            <a:ext cx="967556"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2">
                    <a:lumMod val="50000"/>
                  </a:schemeClr>
                </a:solidFill>
              </a:rPr>
              <a:t> </a:t>
            </a:r>
            <a:r>
              <a:rPr lang="el-GR" sz="1200" b="1" dirty="0">
                <a:solidFill>
                  <a:schemeClr val="accent2">
                    <a:lumMod val="50000"/>
                  </a:schemeClr>
                </a:solidFill>
              </a:rPr>
              <a:t>Μέγεθος</a:t>
            </a:r>
          </a:p>
        </p:txBody>
      </p:sp>
      <p:sp>
        <p:nvSpPr>
          <p:cNvPr id="27" name="Ορθογώνιο: Στρογγύλεμα γωνιών 26"/>
          <p:cNvSpPr/>
          <p:nvPr/>
        </p:nvSpPr>
        <p:spPr>
          <a:xfrm>
            <a:off x="3785196" y="3035388"/>
            <a:ext cx="1286539"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Αειφορία</a:t>
            </a:r>
          </a:p>
        </p:txBody>
      </p:sp>
      <p:sp>
        <p:nvSpPr>
          <p:cNvPr id="30" name="Ορθογώνιο: Στρογγύλεμα γωνιών 29"/>
          <p:cNvSpPr/>
          <p:nvPr/>
        </p:nvSpPr>
        <p:spPr>
          <a:xfrm>
            <a:off x="4593271" y="2355859"/>
            <a:ext cx="1052633"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Κόστος</a:t>
            </a:r>
          </a:p>
        </p:txBody>
      </p:sp>
      <p:sp>
        <p:nvSpPr>
          <p:cNvPr id="31" name="Ορθογώνιο: Στρογγύλεμα γωνιών 30"/>
          <p:cNvSpPr/>
          <p:nvPr/>
        </p:nvSpPr>
        <p:spPr>
          <a:xfrm>
            <a:off x="5241861" y="3035389"/>
            <a:ext cx="1286539"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Ασφάλεια </a:t>
            </a:r>
          </a:p>
          <a:p>
            <a:pPr algn="ctr"/>
            <a:r>
              <a:rPr lang="el-GR" sz="1200" b="1" dirty="0">
                <a:solidFill>
                  <a:schemeClr val="accent2">
                    <a:lumMod val="50000"/>
                  </a:schemeClr>
                </a:solidFill>
              </a:rPr>
              <a:t>&amp; Διαφάνεια</a:t>
            </a:r>
          </a:p>
        </p:txBody>
      </p:sp>
      <p:sp>
        <p:nvSpPr>
          <p:cNvPr id="32" name="Ορθογώνιο: Στρογγύλεμα γωνιών 31"/>
          <p:cNvSpPr/>
          <p:nvPr/>
        </p:nvSpPr>
        <p:spPr>
          <a:xfrm>
            <a:off x="5007971" y="3686858"/>
            <a:ext cx="925030"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Ποιότητα </a:t>
            </a:r>
          </a:p>
        </p:txBody>
      </p:sp>
      <p:sp>
        <p:nvSpPr>
          <p:cNvPr id="34" name="Ορθογώνιο: Στρογγύλεμα γωνιών 33"/>
          <p:cNvSpPr/>
          <p:nvPr/>
        </p:nvSpPr>
        <p:spPr>
          <a:xfrm>
            <a:off x="5794766" y="2355859"/>
            <a:ext cx="1286538"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Σχέση με λιανεμπόριο</a:t>
            </a:r>
          </a:p>
        </p:txBody>
      </p:sp>
      <p:sp>
        <p:nvSpPr>
          <p:cNvPr id="35" name="Ορθογώνιο: Στρογγύλεμα γωνιών 34"/>
          <p:cNvSpPr/>
          <p:nvPr/>
        </p:nvSpPr>
        <p:spPr>
          <a:xfrm>
            <a:off x="6762321" y="3015011"/>
            <a:ext cx="1754383"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Υγεία</a:t>
            </a:r>
          </a:p>
        </p:txBody>
      </p:sp>
      <p:sp>
        <p:nvSpPr>
          <p:cNvPr id="36" name="Ορθογώνιο: Στρογγύλεμα γωνιών 35"/>
          <p:cNvSpPr/>
          <p:nvPr/>
        </p:nvSpPr>
        <p:spPr>
          <a:xfrm>
            <a:off x="5970233" y="3682020"/>
            <a:ext cx="1350321"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Τμηματοποίηση</a:t>
            </a:r>
          </a:p>
        </p:txBody>
      </p:sp>
      <p:sp>
        <p:nvSpPr>
          <p:cNvPr id="38" name="Ορθογώνιο: Στρογγύλεμα γωνιών 37"/>
          <p:cNvSpPr/>
          <p:nvPr/>
        </p:nvSpPr>
        <p:spPr>
          <a:xfrm>
            <a:off x="7230166" y="2355859"/>
            <a:ext cx="1286538"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Αφοσίωση πελάτη</a:t>
            </a:r>
          </a:p>
        </p:txBody>
      </p:sp>
      <p:sp>
        <p:nvSpPr>
          <p:cNvPr id="39" name="Ορθογώνιο: Στρογγύλεμα γωνιών 38"/>
          <p:cNvSpPr/>
          <p:nvPr/>
        </p:nvSpPr>
        <p:spPr>
          <a:xfrm>
            <a:off x="7320554" y="3686858"/>
            <a:ext cx="1196150"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accent2">
                    <a:lumMod val="50000"/>
                  </a:schemeClr>
                </a:solidFill>
              </a:rPr>
              <a:t>Υποστήριξη</a:t>
            </a:r>
          </a:p>
        </p:txBody>
      </p:sp>
    </p:spTree>
    <p:extLst>
      <p:ext uri="{BB962C8B-B14F-4D97-AF65-F5344CB8AC3E}">
        <p14:creationId xmlns:p14="http://schemas.microsoft.com/office/powerpoint/2010/main" val="968192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776177" y="93388"/>
            <a:ext cx="7336464"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Οι επιπτώσεις της τεχνολογίας στην αλυσίδα αξίας</a:t>
            </a:r>
            <a:endParaRPr lang="el-GR" sz="2600" dirty="0"/>
          </a:p>
        </p:txBody>
      </p:sp>
      <p:pic>
        <p:nvPicPr>
          <p:cNvPr id="9" name="Εικόνα 8"/>
          <p:cNvPicPr>
            <a:picLocks noChangeAspect="1"/>
          </p:cNvPicPr>
          <p:nvPr/>
        </p:nvPicPr>
        <p:blipFill rotWithShape="1">
          <a:blip r:embed="rId3"/>
          <a:srcRect l="24698" t="29644" r="6838" b="54552"/>
          <a:stretch/>
        </p:blipFill>
        <p:spPr>
          <a:xfrm>
            <a:off x="2355115" y="933745"/>
            <a:ext cx="5603359" cy="1034772"/>
          </a:xfrm>
          <a:prstGeom prst="rect">
            <a:avLst/>
          </a:prstGeom>
        </p:spPr>
      </p:pic>
      <p:sp>
        <p:nvSpPr>
          <p:cNvPr id="13" name="Ορθογώνιο: Στρογγύλεμα γωνιών 12"/>
          <p:cNvSpPr/>
          <p:nvPr/>
        </p:nvSpPr>
        <p:spPr>
          <a:xfrm>
            <a:off x="339911" y="1931576"/>
            <a:ext cx="1701209"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0000"/>
                </a:solidFill>
              </a:rPr>
              <a:t>Καινοτομίες</a:t>
            </a:r>
          </a:p>
        </p:txBody>
      </p:sp>
      <p:sp>
        <p:nvSpPr>
          <p:cNvPr id="17" name="Ορθογώνιο: Στρογγύλεμα γωνιών 16"/>
          <p:cNvSpPr/>
          <p:nvPr/>
        </p:nvSpPr>
        <p:spPr>
          <a:xfrm>
            <a:off x="2134835" y="1931576"/>
            <a:ext cx="1650360" cy="8431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«Ανοιχτά»</a:t>
            </a:r>
            <a:r>
              <a:rPr lang="en-US" sz="1000" b="1" dirty="0">
                <a:solidFill>
                  <a:schemeClr val="accent2">
                    <a:lumMod val="50000"/>
                  </a:schemeClr>
                </a:solidFill>
              </a:rPr>
              <a:t> </a:t>
            </a:r>
            <a:r>
              <a:rPr lang="el-GR" sz="1000" b="1" dirty="0">
                <a:solidFill>
                  <a:schemeClr val="accent2">
                    <a:lumMod val="50000"/>
                  </a:schemeClr>
                </a:solidFill>
              </a:rPr>
              <a:t>συστήματα </a:t>
            </a:r>
            <a:r>
              <a:rPr lang="en-US" sz="1000" b="1" dirty="0">
                <a:solidFill>
                  <a:schemeClr val="accent2">
                    <a:lumMod val="50000"/>
                  </a:schemeClr>
                </a:solidFill>
              </a:rPr>
              <a:t> </a:t>
            </a:r>
            <a:r>
              <a:rPr lang="el-GR" sz="1000" b="1" dirty="0">
                <a:solidFill>
                  <a:schemeClr val="accent2">
                    <a:lumMod val="50000"/>
                  </a:schemeClr>
                </a:solidFill>
              </a:rPr>
              <a:t>διαχείρισης αγροκτημάτων μέσω συγκεκριμένων εφαρμογών</a:t>
            </a:r>
          </a:p>
        </p:txBody>
      </p:sp>
      <p:sp>
        <p:nvSpPr>
          <p:cNvPr id="29" name="Ορθογώνιο: Στρογγύλεμα γωνιών 28"/>
          <p:cNvSpPr/>
          <p:nvPr/>
        </p:nvSpPr>
        <p:spPr>
          <a:xfrm>
            <a:off x="3870256" y="1931577"/>
            <a:ext cx="1286541" cy="679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Ηλεκτρονική Τιμολόγηση &amp; Άυλα παραστατικά</a:t>
            </a:r>
          </a:p>
        </p:txBody>
      </p:sp>
      <p:sp>
        <p:nvSpPr>
          <p:cNvPr id="33" name="Ορθογώνιο: Στρογγύλεμα γωνιών 32"/>
          <p:cNvSpPr/>
          <p:nvPr/>
        </p:nvSpPr>
        <p:spPr>
          <a:xfrm>
            <a:off x="5241859" y="1931576"/>
            <a:ext cx="1286541" cy="679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Μέτρηση &amp; διασφάλιση βιωσιμότητας</a:t>
            </a:r>
          </a:p>
        </p:txBody>
      </p:sp>
      <p:sp>
        <p:nvSpPr>
          <p:cNvPr id="25" name="Ορθογώνιο: Στρογγύλεμα γωνιών 28"/>
          <p:cNvSpPr/>
          <p:nvPr/>
        </p:nvSpPr>
        <p:spPr>
          <a:xfrm>
            <a:off x="6613462" y="1931577"/>
            <a:ext cx="1541877" cy="679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Προσωποποιημένες συμβουλές μέσω νέων εφαρμογών (</a:t>
            </a:r>
            <a:r>
              <a:rPr lang="en-US" sz="1000" b="1" dirty="0">
                <a:solidFill>
                  <a:schemeClr val="accent2">
                    <a:lumMod val="50000"/>
                  </a:schemeClr>
                </a:solidFill>
              </a:rPr>
              <a:t>apps)</a:t>
            </a:r>
            <a:r>
              <a:rPr lang="el-GR" sz="1000" b="1" dirty="0">
                <a:solidFill>
                  <a:schemeClr val="accent2">
                    <a:lumMod val="50000"/>
                  </a:schemeClr>
                </a:solidFill>
              </a:rPr>
              <a:t> </a:t>
            </a:r>
          </a:p>
        </p:txBody>
      </p:sp>
      <p:sp>
        <p:nvSpPr>
          <p:cNvPr id="43" name="Ορθογώνιο: Στρογγύλεμα γωνιών 28"/>
          <p:cNvSpPr/>
          <p:nvPr/>
        </p:nvSpPr>
        <p:spPr>
          <a:xfrm>
            <a:off x="2134835" y="2865799"/>
            <a:ext cx="1641704" cy="438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Συμβουλές από απόσταση για ασθένειες</a:t>
            </a:r>
          </a:p>
        </p:txBody>
      </p:sp>
      <p:sp>
        <p:nvSpPr>
          <p:cNvPr id="44" name="Ορθογώνιο: Στρογγύλεμα γωνιών 28"/>
          <p:cNvSpPr/>
          <p:nvPr/>
        </p:nvSpPr>
        <p:spPr>
          <a:xfrm>
            <a:off x="2134835" y="3921754"/>
            <a:ext cx="1641704" cy="9059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Συγκέντρωση &amp; ανάλυση  δεδομένων ανά περιφέρεια, για επιστημονικές συμβουλές </a:t>
            </a:r>
          </a:p>
        </p:txBody>
      </p:sp>
      <p:sp>
        <p:nvSpPr>
          <p:cNvPr id="45" name="Ορθογώνιο: Στρογγύλεμα γωνιών 28"/>
          <p:cNvSpPr/>
          <p:nvPr/>
        </p:nvSpPr>
        <p:spPr>
          <a:xfrm>
            <a:off x="3870254" y="3421862"/>
            <a:ext cx="1286541" cy="36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Διαχείριση Κατηγοριών</a:t>
            </a:r>
          </a:p>
        </p:txBody>
      </p:sp>
      <p:sp>
        <p:nvSpPr>
          <p:cNvPr id="46" name="Ορθογώνιο: Στρογγύλεμα γωνιών 28"/>
          <p:cNvSpPr/>
          <p:nvPr/>
        </p:nvSpPr>
        <p:spPr>
          <a:xfrm>
            <a:off x="2134835" y="3416589"/>
            <a:ext cx="1641704" cy="416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Συμβουλές &amp; αποφάσεις με τη βοήθεια Η/Υ</a:t>
            </a:r>
          </a:p>
        </p:txBody>
      </p:sp>
      <p:sp>
        <p:nvSpPr>
          <p:cNvPr id="47" name="Ορθογώνιο: Στρογγύλεμα γωνιών 28"/>
          <p:cNvSpPr/>
          <p:nvPr/>
        </p:nvSpPr>
        <p:spPr>
          <a:xfrm>
            <a:off x="3870254" y="2738327"/>
            <a:ext cx="1286541" cy="565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Ανεφοδιασμός Καταστημάτων </a:t>
            </a:r>
          </a:p>
        </p:txBody>
      </p:sp>
      <p:sp>
        <p:nvSpPr>
          <p:cNvPr id="48" name="Ορθογώνιο: Στρογγύλεμα γωνιών 28"/>
          <p:cNvSpPr/>
          <p:nvPr/>
        </p:nvSpPr>
        <p:spPr>
          <a:xfrm>
            <a:off x="5250512" y="2714217"/>
            <a:ext cx="2904827" cy="3954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Καλύτερη παρακολούθηση &amp; ιχνηλασιμότητα</a:t>
            </a:r>
          </a:p>
        </p:txBody>
      </p:sp>
      <p:sp>
        <p:nvSpPr>
          <p:cNvPr id="49" name="Ορθογώνιο: Στρογγύλεμα γωνιών 28"/>
          <p:cNvSpPr/>
          <p:nvPr/>
        </p:nvSpPr>
        <p:spPr>
          <a:xfrm>
            <a:off x="3870254" y="3934382"/>
            <a:ext cx="4285085" cy="301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Ολοκληρωμένες αλυσίδες προμηθειών</a:t>
            </a:r>
          </a:p>
        </p:txBody>
      </p:sp>
      <p:sp>
        <p:nvSpPr>
          <p:cNvPr id="50" name="Ορθογώνιο: Στρογγύλεμα γωνιών 28"/>
          <p:cNvSpPr/>
          <p:nvPr/>
        </p:nvSpPr>
        <p:spPr>
          <a:xfrm>
            <a:off x="5250510" y="3212886"/>
            <a:ext cx="2904829" cy="623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Διαδικτυακά Καταστήματα </a:t>
            </a:r>
          </a:p>
          <a:p>
            <a:pPr algn="ctr"/>
            <a:r>
              <a:rPr lang="el-GR" sz="1000" b="1" dirty="0">
                <a:solidFill>
                  <a:schemeClr val="accent2">
                    <a:lumMod val="50000"/>
                  </a:schemeClr>
                </a:solidFill>
              </a:rPr>
              <a:t>(</a:t>
            </a:r>
            <a:r>
              <a:rPr lang="en-US" sz="1000" b="1" dirty="0">
                <a:solidFill>
                  <a:schemeClr val="accent2">
                    <a:lumMod val="50000"/>
                  </a:schemeClr>
                </a:solidFill>
              </a:rPr>
              <a:t>on-line shops)</a:t>
            </a:r>
            <a:endParaRPr lang="el-GR" sz="1000" b="1" dirty="0">
              <a:solidFill>
                <a:schemeClr val="accent2">
                  <a:lumMod val="50000"/>
                </a:schemeClr>
              </a:solidFill>
            </a:endParaRPr>
          </a:p>
        </p:txBody>
      </p:sp>
      <p:sp>
        <p:nvSpPr>
          <p:cNvPr id="51" name="Ορθογώνιο: Στρογγύλεμα γωνιών 36"/>
          <p:cNvSpPr/>
          <p:nvPr/>
        </p:nvSpPr>
        <p:spPr>
          <a:xfrm>
            <a:off x="3870254" y="4328931"/>
            <a:ext cx="4285085" cy="49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solidFill>
                  <a:schemeClr val="accent2">
                    <a:lumMod val="50000"/>
                  </a:schemeClr>
                </a:solidFill>
              </a:rPr>
              <a:t>Ανατροφοδότηση καταναλωτή - παραγωγού</a:t>
            </a:r>
          </a:p>
        </p:txBody>
      </p:sp>
    </p:spTree>
    <p:extLst>
      <p:ext uri="{BB962C8B-B14F-4D97-AF65-F5344CB8AC3E}">
        <p14:creationId xmlns:p14="http://schemas.microsoft.com/office/powerpoint/2010/main" val="250463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3"/>
          <a:srcRect l="13608" t="24521" r="13637" b="17142"/>
          <a:stretch/>
        </p:blipFill>
        <p:spPr>
          <a:xfrm>
            <a:off x="1616105" y="1126625"/>
            <a:ext cx="5692713" cy="3509029"/>
          </a:xfrm>
          <a:prstGeom prst="rect">
            <a:avLst/>
          </a:prstGeom>
        </p:spPr>
      </p:pic>
      <p:sp>
        <p:nvSpPr>
          <p:cNvPr id="3" name="Title 2"/>
          <p:cNvSpPr>
            <a:spLocks noGrp="1"/>
          </p:cNvSpPr>
          <p:nvPr>
            <p:ph type="title"/>
          </p:nvPr>
        </p:nvSpPr>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Η σημασία της συνεργασίας για την πληροφορία</a:t>
            </a:r>
            <a:endParaRPr lang="el-GR" sz="2600" dirty="0"/>
          </a:p>
        </p:txBody>
      </p:sp>
    </p:spTree>
    <p:extLst>
      <p:ext uri="{BB962C8B-B14F-4D97-AF65-F5344CB8AC3E}">
        <p14:creationId xmlns:p14="http://schemas.microsoft.com/office/powerpoint/2010/main" val="168601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709" y="458665"/>
            <a:ext cx="7881938" cy="1563565"/>
          </a:xfrm>
        </p:spPr>
        <p:txBody>
          <a:bodyPr/>
          <a:lstStyle/>
          <a:p>
            <a:pPr marL="0" indent="0" algn="ctr">
              <a:spcBef>
                <a:spcPts val="0"/>
              </a:spcBef>
              <a:buNone/>
            </a:pP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Από την «Ψηφιακή Γεωργία &amp; Κτηνοτροφία» </a:t>
            </a:r>
          </a:p>
        </p:txBody>
      </p:sp>
      <p:pic>
        <p:nvPicPr>
          <p:cNvPr id="4" name="Picture 3"/>
          <p:cNvPicPr>
            <a:picLocks noChangeAspect="1"/>
          </p:cNvPicPr>
          <p:nvPr/>
        </p:nvPicPr>
        <p:blipFill>
          <a:blip r:embed="rId3"/>
          <a:stretch>
            <a:fillRect/>
          </a:stretch>
        </p:blipFill>
        <p:spPr>
          <a:xfrm>
            <a:off x="2316137" y="1899138"/>
            <a:ext cx="4329650" cy="2774346"/>
          </a:xfrm>
          <a:prstGeom prst="rect">
            <a:avLst/>
          </a:prstGeom>
        </p:spPr>
      </p:pic>
      <p:sp>
        <p:nvSpPr>
          <p:cNvPr id="2" name="Ορθογώνιο 1"/>
          <p:cNvSpPr/>
          <p:nvPr/>
        </p:nvSpPr>
        <p:spPr>
          <a:xfrm>
            <a:off x="636709" y="868231"/>
            <a:ext cx="7951694" cy="892552"/>
          </a:xfrm>
          <a:prstGeom prst="rect">
            <a:avLst/>
          </a:prstGeom>
        </p:spPr>
        <p:txBody>
          <a:bodyPr wrap="square">
            <a:spAutoFit/>
          </a:bodyPr>
          <a:lstStyle/>
          <a:p>
            <a:pPr marL="0" indent="0" algn="ctr">
              <a:spcBef>
                <a:spcPts val="0"/>
              </a:spcBef>
              <a:buNone/>
            </a:pPr>
            <a:r>
              <a:rPr lang="el-GR" sz="2600" dirty="0">
                <a:solidFill>
                  <a:srgbClr val="002060"/>
                </a:solidFill>
                <a:effectLst>
                  <a:outerShdw blurRad="38100" dist="38100" dir="2700000" algn="tl">
                    <a:srgbClr val="000000">
                      <a:alpha val="43137"/>
                    </a:srgbClr>
                  </a:outerShdw>
                </a:effectLst>
                <a:latin typeface="+mn-lt"/>
              </a:rPr>
              <a:t>στον …</a:t>
            </a:r>
          </a:p>
          <a:p>
            <a:pPr marL="0" indent="0" algn="ctr">
              <a:spcBef>
                <a:spcPts val="0"/>
              </a:spcBef>
              <a:buNone/>
            </a:pPr>
            <a:r>
              <a:rPr lang="el-GR" sz="2600" b="1" dirty="0">
                <a:solidFill>
                  <a:srgbClr val="FF0000"/>
                </a:solidFill>
                <a:effectLst>
                  <a:outerShdw blurRad="38100" dist="38100" dir="2700000" algn="tl">
                    <a:srgbClr val="000000">
                      <a:alpha val="43137"/>
                    </a:srgbClr>
                  </a:outerShdw>
                </a:effectLst>
                <a:latin typeface="+mn-lt"/>
              </a:rPr>
              <a:t>«Ψηφιακό Μετασχηματισμό της Αλυσίδας Αξίας»</a:t>
            </a:r>
          </a:p>
        </p:txBody>
      </p:sp>
    </p:spTree>
    <p:extLst>
      <p:ext uri="{BB962C8B-B14F-4D97-AF65-F5344CB8AC3E}">
        <p14:creationId xmlns:p14="http://schemas.microsoft.com/office/powerpoint/2010/main" val="22082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118" y="1266092"/>
            <a:ext cx="3661564" cy="4070839"/>
          </a:xfrm>
        </p:spPr>
        <p:txBody>
          <a:bodyPr/>
          <a:lstStyle/>
          <a:p>
            <a:r>
              <a:rPr lang="el-GR" sz="1800" dirty="0">
                <a:solidFill>
                  <a:srgbClr val="002060"/>
                </a:solidFill>
                <a:latin typeface="+mj-lt"/>
                <a:ea typeface="+mj-ea"/>
                <a:cs typeface="Arial" panose="020B0604020202020204" pitchFamily="34" charset="0"/>
              </a:rPr>
              <a:t>Ότι θα είναι </a:t>
            </a:r>
            <a:r>
              <a:rPr lang="el-GR" sz="1800" b="1" dirty="0">
                <a:solidFill>
                  <a:srgbClr val="002060"/>
                </a:solidFill>
                <a:latin typeface="+mj-lt"/>
                <a:ea typeface="+mj-ea"/>
                <a:cs typeface="Arial" panose="020B0604020202020204" pitchFamily="34" charset="0"/>
              </a:rPr>
              <a:t>μέλος μιας αποτελεσματικής αλυσίδας αξίας</a:t>
            </a:r>
            <a:r>
              <a:rPr lang="en-US" sz="1800" dirty="0">
                <a:solidFill>
                  <a:srgbClr val="002060"/>
                </a:solidFill>
                <a:latin typeface="+mj-lt"/>
                <a:ea typeface="+mj-ea"/>
                <a:cs typeface="Arial" panose="020B0604020202020204" pitchFamily="34" charset="0"/>
              </a:rPr>
              <a:t> </a:t>
            </a:r>
            <a:r>
              <a:rPr lang="el-GR" sz="1800" dirty="0">
                <a:solidFill>
                  <a:srgbClr val="002060"/>
                </a:solidFill>
                <a:latin typeface="+mj-lt"/>
                <a:ea typeface="+mj-ea"/>
                <a:cs typeface="Arial" panose="020B0604020202020204" pitchFamily="34" charset="0"/>
              </a:rPr>
              <a:t>στην οποία θα είναι έτοιμος να προσφέρει και να λαμβάνει δίκαια οφέλη  </a:t>
            </a:r>
          </a:p>
          <a:p>
            <a:pPr marL="0" indent="0">
              <a:buNone/>
            </a:pPr>
            <a:endParaRPr lang="el-GR" sz="600" dirty="0">
              <a:solidFill>
                <a:srgbClr val="002060"/>
              </a:solidFill>
              <a:latin typeface="+mj-lt"/>
              <a:ea typeface="+mj-ea"/>
              <a:cs typeface="Arial" panose="020B0604020202020204" pitchFamily="34" charset="0"/>
            </a:endParaRPr>
          </a:p>
          <a:p>
            <a:r>
              <a:rPr lang="el-GR" sz="1800" dirty="0">
                <a:solidFill>
                  <a:srgbClr val="002060"/>
                </a:solidFill>
                <a:latin typeface="+mj-lt"/>
                <a:ea typeface="+mj-ea"/>
                <a:cs typeface="Arial" panose="020B0604020202020204" pitchFamily="34" charset="0"/>
              </a:rPr>
              <a:t>Ότι θα έχει πρόσβαση </a:t>
            </a:r>
            <a:r>
              <a:rPr lang="el-GR" sz="1800" b="1" dirty="0">
                <a:solidFill>
                  <a:srgbClr val="002060"/>
                </a:solidFill>
                <a:latin typeface="+mj-lt"/>
                <a:ea typeface="+mj-ea"/>
                <a:cs typeface="Arial" panose="020B0604020202020204" pitchFamily="34" charset="0"/>
              </a:rPr>
              <a:t>στην πληροφορία και σε εκπαίδευση</a:t>
            </a:r>
          </a:p>
          <a:p>
            <a:pPr marL="0" indent="0">
              <a:buNone/>
            </a:pPr>
            <a:endParaRPr lang="el-GR" sz="600" b="1" dirty="0">
              <a:solidFill>
                <a:srgbClr val="002060"/>
              </a:solidFill>
              <a:latin typeface="+mj-lt"/>
              <a:ea typeface="+mj-ea"/>
              <a:cs typeface="Arial" panose="020B0604020202020204" pitchFamily="34" charset="0"/>
            </a:endParaRPr>
          </a:p>
          <a:p>
            <a:r>
              <a:rPr lang="el-GR" sz="1800" dirty="0">
                <a:solidFill>
                  <a:srgbClr val="002060"/>
                </a:solidFill>
                <a:latin typeface="+mj-lt"/>
                <a:ea typeface="+mj-ea"/>
                <a:cs typeface="Arial" panose="020B0604020202020204" pitchFamily="34" charset="0"/>
              </a:rPr>
              <a:t>Ότι θα </a:t>
            </a:r>
            <a:r>
              <a:rPr lang="el-GR" sz="1800" b="1" dirty="0">
                <a:solidFill>
                  <a:srgbClr val="002060"/>
                </a:solidFill>
                <a:latin typeface="+mj-lt"/>
                <a:ea typeface="+mj-ea"/>
                <a:cs typeface="Arial" panose="020B0604020202020204" pitchFamily="34" charset="0"/>
              </a:rPr>
              <a:t>είναι έτοιμος να αξιοποιήσει την ψηφιακή τεχνολογία </a:t>
            </a:r>
            <a:r>
              <a:rPr lang="el-GR" sz="1800" dirty="0">
                <a:solidFill>
                  <a:srgbClr val="002060"/>
                </a:solidFill>
                <a:latin typeface="+mj-lt"/>
                <a:ea typeface="+mj-ea"/>
                <a:cs typeface="Arial" panose="020B0604020202020204" pitchFamily="34" charset="0"/>
              </a:rPr>
              <a:t>που ταιριάζει στην εκμετάλλευσή του</a:t>
            </a:r>
          </a:p>
        </p:txBody>
      </p:sp>
      <p:sp>
        <p:nvSpPr>
          <p:cNvPr id="2" name="Rectangle 1"/>
          <p:cNvSpPr/>
          <p:nvPr/>
        </p:nvSpPr>
        <p:spPr>
          <a:xfrm>
            <a:off x="1469460" y="470360"/>
            <a:ext cx="6260625" cy="492443"/>
          </a:xfrm>
          <a:prstGeom prst="rect">
            <a:avLst/>
          </a:prstGeom>
        </p:spPr>
        <p:txBody>
          <a:bodyPr wrap="none">
            <a:spAutoFit/>
          </a:bodyPr>
          <a:lstStyle/>
          <a:p>
            <a:pPr marL="0" indent="0">
              <a:buNone/>
            </a:pPr>
            <a:r>
              <a:rPr lang="el-GR" sz="2600" b="1" dirty="0">
                <a:solidFill>
                  <a:srgbClr val="002060"/>
                </a:solidFill>
                <a:effectLst>
                  <a:outerShdw blurRad="38100" dist="38100" dir="2700000" algn="tl">
                    <a:srgbClr val="000000">
                      <a:alpha val="43137"/>
                    </a:srgbClr>
                  </a:outerShdw>
                </a:effectLst>
                <a:latin typeface="+mn-lt"/>
              </a:rPr>
              <a:t>Τι πρέπει να εξασφαλίσει ένας παραγωγός;</a:t>
            </a:r>
          </a:p>
        </p:txBody>
      </p:sp>
      <p:pic>
        <p:nvPicPr>
          <p:cNvPr id="5" name="Picture 4"/>
          <p:cNvPicPr>
            <a:picLocks noChangeAspect="1"/>
          </p:cNvPicPr>
          <p:nvPr/>
        </p:nvPicPr>
        <p:blipFill>
          <a:blip r:embed="rId3"/>
          <a:stretch>
            <a:fillRect/>
          </a:stretch>
        </p:blipFill>
        <p:spPr>
          <a:xfrm>
            <a:off x="950965" y="1160585"/>
            <a:ext cx="3745522" cy="3432760"/>
          </a:xfrm>
          <a:prstGeom prst="rect">
            <a:avLst/>
          </a:prstGeom>
        </p:spPr>
      </p:pic>
    </p:spTree>
    <p:extLst>
      <p:ext uri="{BB962C8B-B14F-4D97-AF65-F5344CB8AC3E}">
        <p14:creationId xmlns:p14="http://schemas.microsoft.com/office/powerpoint/2010/main" val="34548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119555" y="417635"/>
            <a:ext cx="685506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Arial" panose="020B0604020202020204" pitchFamily="34" charset="0"/>
              <a:buChar char="•"/>
              <a:defRPr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Δεν είναι </a:t>
            </a:r>
            <a:r>
              <a:rPr lang="el-GR" sz="2600" b="1" u="sng"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όλες</a:t>
            </a: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 οι τεχνολογίες για </a:t>
            </a:r>
            <a:r>
              <a:rPr lang="el-GR" sz="2600" b="1" u="sng"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όλους</a:t>
            </a: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343" y="1009051"/>
            <a:ext cx="6674826" cy="3826334"/>
          </a:xfrm>
          <a:prstGeom prst="rect">
            <a:avLst/>
          </a:prstGeom>
        </p:spPr>
      </p:pic>
    </p:spTree>
    <p:extLst>
      <p:ext uri="{BB962C8B-B14F-4D97-AF65-F5344CB8AC3E}">
        <p14:creationId xmlns:p14="http://schemas.microsoft.com/office/powerpoint/2010/main" val="4236297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102" y="0"/>
            <a:ext cx="3558537" cy="5143500"/>
          </a:xfrm>
          <a:prstGeom prst="rect">
            <a:avLst/>
          </a:prstGeom>
        </p:spPr>
      </p:pic>
      <p:sp>
        <p:nvSpPr>
          <p:cNvPr id="5" name="Content Placeholder 2"/>
          <p:cNvSpPr>
            <a:spLocks noGrp="1"/>
          </p:cNvSpPr>
          <p:nvPr>
            <p:ph idx="1"/>
          </p:nvPr>
        </p:nvSpPr>
        <p:spPr>
          <a:xfrm>
            <a:off x="170945" y="1792800"/>
            <a:ext cx="3316326" cy="490905"/>
          </a:xfrm>
        </p:spPr>
        <p:txBody>
          <a:bodyPr/>
          <a:lstStyle/>
          <a:p>
            <a:pPr marL="0" indent="0" algn="ctr">
              <a:buNone/>
            </a:pP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…δεν είναι </a:t>
            </a:r>
          </a:p>
          <a:p>
            <a:pPr marL="0" indent="0" algn="ctr">
              <a:buNone/>
            </a:pP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και </a:t>
            </a:r>
            <a:r>
              <a:rPr lang="el-GR" sz="2600" b="1" u="sng"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όλες</a:t>
            </a: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 </a:t>
            </a:r>
          </a:p>
          <a:p>
            <a:pPr marL="0" indent="0" algn="ctr">
              <a:buNone/>
            </a:pP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οι τεχνολογίες </a:t>
            </a:r>
          </a:p>
          <a:p>
            <a:pPr marL="0" indent="0" algn="ctr">
              <a:buNone/>
            </a:pPr>
            <a:r>
              <a:rPr lang="el-GR" sz="2600" b="1"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για τους </a:t>
            </a:r>
            <a:r>
              <a:rPr lang="el-GR" sz="2600" b="1" u="sng" dirty="0">
                <a:solidFill>
                  <a:srgbClr val="002060"/>
                </a:solidFill>
                <a:effectLst>
                  <a:outerShdw blurRad="38100" dist="38100" dir="2700000" algn="tl">
                    <a:srgbClr val="000000">
                      <a:alpha val="43137"/>
                    </a:srgbClr>
                  </a:outerShdw>
                </a:effectLst>
                <a:latin typeface="+mj-lt"/>
                <a:ea typeface="+mj-ea"/>
                <a:cs typeface="Arial" panose="020B0604020202020204" pitchFamily="34" charset="0"/>
              </a:rPr>
              <a:t>άλλους</a:t>
            </a:r>
          </a:p>
        </p:txBody>
      </p:sp>
      <p:sp>
        <p:nvSpPr>
          <p:cNvPr id="7" name="Rectangle 6"/>
          <p:cNvSpPr/>
          <p:nvPr/>
        </p:nvSpPr>
        <p:spPr>
          <a:xfrm>
            <a:off x="1351038" y="1354216"/>
            <a:ext cx="1217641" cy="492443"/>
          </a:xfrm>
          <a:prstGeom prst="rect">
            <a:avLst/>
          </a:prstGeom>
        </p:spPr>
        <p:txBody>
          <a:bodyPr wrap="none">
            <a:spAutoFit/>
          </a:bodyPr>
          <a:lstStyle/>
          <a:p>
            <a:pPr marL="0" indent="0">
              <a:buNone/>
            </a:pPr>
            <a:r>
              <a:rPr lang="el-GR" sz="2600" b="1" dirty="0">
                <a:solidFill>
                  <a:srgbClr val="002060"/>
                </a:solidFill>
                <a:effectLst>
                  <a:outerShdw blurRad="38100" dist="38100" dir="2700000" algn="tl">
                    <a:srgbClr val="000000">
                      <a:alpha val="43137"/>
                    </a:srgbClr>
                  </a:outerShdw>
                </a:effectLst>
                <a:latin typeface="+mj-lt"/>
                <a:ea typeface="+mj-ea"/>
              </a:rPr>
              <a:t>αλλά… </a:t>
            </a:r>
          </a:p>
        </p:txBody>
      </p:sp>
    </p:spTree>
    <p:extLst>
      <p:ext uri="{BB962C8B-B14F-4D97-AF65-F5344CB8AC3E}">
        <p14:creationId xmlns:p14="http://schemas.microsoft.com/office/powerpoint/2010/main" val="3258785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2163" y="394011"/>
            <a:ext cx="6882974" cy="461665"/>
          </a:xfrm>
          <a:prstGeom prst="rect">
            <a:avLst/>
          </a:prstGeom>
        </p:spPr>
        <p:txBody>
          <a:bodyPr wrap="none">
            <a:spAutoFit/>
          </a:bodyPr>
          <a:lstStyle/>
          <a:p>
            <a:pPr marL="0" indent="0" algn="ctr">
              <a:buNone/>
            </a:pPr>
            <a:r>
              <a:rPr lang="el-GR" sz="2400" b="1" dirty="0">
                <a:solidFill>
                  <a:srgbClr val="002060"/>
                </a:solidFill>
                <a:effectLst>
                  <a:outerShdw blurRad="38100" dist="38100" dir="2700000" algn="tl">
                    <a:srgbClr val="000000">
                      <a:alpha val="43137"/>
                    </a:srgbClr>
                  </a:outerShdw>
                </a:effectLst>
                <a:latin typeface="+mj-lt"/>
              </a:rPr>
              <a:t>Κριτήρια επιλογής ψηφιακών τεχνολογικών λύσεων</a:t>
            </a:r>
            <a:endParaRPr lang="el-GR" sz="2400" dirty="0">
              <a:latin typeface="+mj-lt"/>
            </a:endParaRPr>
          </a:p>
        </p:txBody>
      </p:sp>
      <p:sp>
        <p:nvSpPr>
          <p:cNvPr id="9" name="Rectangle 8"/>
          <p:cNvSpPr/>
          <p:nvPr/>
        </p:nvSpPr>
        <p:spPr>
          <a:xfrm>
            <a:off x="650632" y="1302048"/>
            <a:ext cx="7877908" cy="3555782"/>
          </a:xfrm>
          <a:prstGeom prst="rect">
            <a:avLst/>
          </a:prstGeom>
        </p:spPr>
        <p:txBody>
          <a:bodyPr wrap="square">
            <a:spAutoFit/>
          </a:bodyPr>
          <a:lstStyle/>
          <a:p>
            <a:pPr>
              <a:lnSpc>
                <a:spcPct val="107000"/>
              </a:lnSpc>
              <a:spcAft>
                <a:spcPts val="800"/>
              </a:spcAft>
            </a:pPr>
            <a:r>
              <a:rPr lang="en-US" b="1" dirty="0">
                <a:solidFill>
                  <a:srgbClr val="002060"/>
                </a:solidFill>
                <a:latin typeface="+mj-lt"/>
                <a:ea typeface="+mj-ea"/>
              </a:rPr>
              <a:t>Costs (Κόστος)</a:t>
            </a:r>
            <a:r>
              <a:rPr lang="el-GR" b="1" dirty="0">
                <a:solidFill>
                  <a:srgbClr val="002060"/>
                </a:solidFill>
                <a:latin typeface="+mj-lt"/>
                <a:ea typeface="+mj-ea"/>
              </a:rPr>
              <a:t> </a:t>
            </a:r>
            <a:r>
              <a:rPr lang="el-GR" dirty="0">
                <a:solidFill>
                  <a:srgbClr val="002060"/>
                </a:solidFill>
                <a:latin typeface="+mj-lt"/>
                <a:ea typeface="+mj-ea"/>
              </a:rPr>
              <a:t>– Ποιο είναι το κόστος και ποια η σχέση του με τα οφέλη;</a:t>
            </a:r>
          </a:p>
          <a:p>
            <a:pPr>
              <a:lnSpc>
                <a:spcPct val="107000"/>
              </a:lnSpc>
              <a:spcAft>
                <a:spcPts val="800"/>
              </a:spcAft>
            </a:pPr>
            <a:r>
              <a:rPr lang="en-US" b="1" dirty="0">
                <a:solidFill>
                  <a:srgbClr val="002060"/>
                </a:solidFill>
                <a:latin typeface="+mj-lt"/>
                <a:ea typeface="+mj-ea"/>
              </a:rPr>
              <a:t>Convenience</a:t>
            </a:r>
            <a:r>
              <a:rPr lang="el-GR" b="1" dirty="0">
                <a:solidFill>
                  <a:srgbClr val="002060"/>
                </a:solidFill>
                <a:latin typeface="+mj-lt"/>
                <a:ea typeface="+mj-ea"/>
              </a:rPr>
              <a:t> (Ευκολία) </a:t>
            </a:r>
            <a:r>
              <a:rPr lang="el-GR" dirty="0">
                <a:solidFill>
                  <a:srgbClr val="002060"/>
                </a:solidFill>
                <a:latin typeface="+mj-lt"/>
                <a:ea typeface="+mj-ea"/>
              </a:rPr>
              <a:t>– Κάνει τη δουλειά ευκολότερη;</a:t>
            </a:r>
          </a:p>
          <a:p>
            <a:pPr>
              <a:lnSpc>
                <a:spcPct val="107000"/>
              </a:lnSpc>
              <a:spcAft>
                <a:spcPts val="800"/>
              </a:spcAft>
            </a:pPr>
            <a:r>
              <a:rPr lang="en-US" b="1" dirty="0">
                <a:solidFill>
                  <a:srgbClr val="002060"/>
                </a:solidFill>
                <a:latin typeface="+mj-lt"/>
                <a:ea typeface="+mj-ea"/>
              </a:rPr>
              <a:t>Compliance</a:t>
            </a:r>
            <a:r>
              <a:rPr lang="el-GR" b="1" dirty="0">
                <a:solidFill>
                  <a:srgbClr val="002060"/>
                </a:solidFill>
                <a:latin typeface="+mj-lt"/>
                <a:ea typeface="+mj-ea"/>
              </a:rPr>
              <a:t> (Συμμόρφωση) </a:t>
            </a:r>
            <a:r>
              <a:rPr lang="el-GR" dirty="0">
                <a:solidFill>
                  <a:srgbClr val="002060"/>
                </a:solidFill>
                <a:latin typeface="+mj-lt"/>
                <a:ea typeface="+mj-ea"/>
              </a:rPr>
              <a:t>- Ικανοποιεί τις απαιτήσεις που τίθενται κατά τη διαδικασία αξιολόγησης της ποιότητας;</a:t>
            </a:r>
          </a:p>
          <a:p>
            <a:pPr>
              <a:lnSpc>
                <a:spcPct val="107000"/>
              </a:lnSpc>
              <a:spcAft>
                <a:spcPts val="800"/>
              </a:spcAft>
            </a:pPr>
            <a:r>
              <a:rPr lang="en-US" b="1" dirty="0">
                <a:solidFill>
                  <a:srgbClr val="002060"/>
                </a:solidFill>
                <a:latin typeface="+mj-lt"/>
                <a:ea typeface="+mj-ea"/>
              </a:rPr>
              <a:t>Capacity</a:t>
            </a:r>
            <a:r>
              <a:rPr lang="el-GR" b="1" dirty="0">
                <a:solidFill>
                  <a:srgbClr val="002060"/>
                </a:solidFill>
                <a:latin typeface="+mj-lt"/>
                <a:ea typeface="+mj-ea"/>
              </a:rPr>
              <a:t> (Ικανότητα) </a:t>
            </a:r>
            <a:r>
              <a:rPr lang="el-GR" dirty="0">
                <a:solidFill>
                  <a:srgbClr val="002060"/>
                </a:solidFill>
                <a:latin typeface="+mj-lt"/>
                <a:ea typeface="+mj-ea"/>
              </a:rPr>
              <a:t>– Θα βοηθήσει στο να γίνουν περισσότερα απαιτώντας λιγότερα;</a:t>
            </a:r>
          </a:p>
          <a:p>
            <a:pPr>
              <a:lnSpc>
                <a:spcPct val="107000"/>
              </a:lnSpc>
              <a:spcAft>
                <a:spcPts val="800"/>
              </a:spcAft>
            </a:pPr>
            <a:r>
              <a:rPr lang="en-US" b="1" dirty="0">
                <a:solidFill>
                  <a:srgbClr val="002060"/>
                </a:solidFill>
                <a:latin typeface="+mj-lt"/>
                <a:ea typeface="+mj-ea"/>
              </a:rPr>
              <a:t>Complexity</a:t>
            </a:r>
            <a:r>
              <a:rPr lang="el-GR" b="1" dirty="0">
                <a:solidFill>
                  <a:srgbClr val="002060"/>
                </a:solidFill>
                <a:latin typeface="+mj-lt"/>
                <a:ea typeface="+mj-ea"/>
              </a:rPr>
              <a:t> (Πολυπλοκότητα) </a:t>
            </a:r>
            <a:r>
              <a:rPr lang="el-GR" dirty="0">
                <a:solidFill>
                  <a:srgbClr val="002060"/>
                </a:solidFill>
                <a:latin typeface="+mj-lt"/>
                <a:ea typeface="+mj-ea"/>
              </a:rPr>
              <a:t>– Είναι εύκολο στη χρήση;</a:t>
            </a:r>
          </a:p>
          <a:p>
            <a:pPr>
              <a:lnSpc>
                <a:spcPct val="107000"/>
              </a:lnSpc>
              <a:spcAft>
                <a:spcPts val="800"/>
              </a:spcAft>
            </a:pPr>
            <a:r>
              <a:rPr lang="en-US" b="1" dirty="0">
                <a:solidFill>
                  <a:srgbClr val="002060"/>
                </a:solidFill>
                <a:latin typeface="+mj-lt"/>
                <a:ea typeface="+mj-ea"/>
              </a:rPr>
              <a:t>Champions</a:t>
            </a:r>
            <a:r>
              <a:rPr lang="el-GR" b="1" dirty="0">
                <a:solidFill>
                  <a:srgbClr val="002060"/>
                </a:solidFill>
                <a:latin typeface="+mj-lt"/>
                <a:ea typeface="+mj-ea"/>
              </a:rPr>
              <a:t> (Υπεράσπιση) </a:t>
            </a:r>
            <a:r>
              <a:rPr lang="el-GR" dirty="0">
                <a:solidFill>
                  <a:srgbClr val="002060"/>
                </a:solidFill>
                <a:latin typeface="+mj-lt"/>
                <a:ea typeface="+mj-ea"/>
              </a:rPr>
              <a:t>– Υπάρχει ικανοποιητική βοήθεια από εξωτερικούς φορείς για την υλοποίηση και την εξυπηρέτηση; Υπάρχει επαρκής εσωτερική υποστήριξη που θα οδηγήσει στην αλλαγή;</a:t>
            </a:r>
          </a:p>
        </p:txBody>
      </p:sp>
      <p:sp>
        <p:nvSpPr>
          <p:cNvPr id="10" name="Rectangle 9"/>
          <p:cNvSpPr/>
          <p:nvPr/>
        </p:nvSpPr>
        <p:spPr>
          <a:xfrm>
            <a:off x="650632" y="870968"/>
            <a:ext cx="2791983" cy="470000"/>
          </a:xfrm>
          <a:prstGeom prst="rect">
            <a:avLst/>
          </a:prstGeom>
        </p:spPr>
        <p:txBody>
          <a:bodyPr wrap="none">
            <a:spAutoFit/>
          </a:bodyPr>
          <a:lstStyle/>
          <a:p>
            <a:pPr>
              <a:lnSpc>
                <a:spcPct val="107000"/>
              </a:lnSpc>
              <a:spcAft>
                <a:spcPts val="800"/>
              </a:spcAft>
            </a:pPr>
            <a:r>
              <a:rPr lang="el-GR" sz="240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Θυμηθείτε τα 6 «</a:t>
            </a:r>
            <a:r>
              <a:rPr lang="en-US" sz="2400" b="1" i="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C</a:t>
            </a:r>
            <a:r>
              <a:rPr lang="el-GR" sz="240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968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4240" y="279876"/>
            <a:ext cx="6882974" cy="461665"/>
          </a:xfrm>
          <a:prstGeom prst="rect">
            <a:avLst/>
          </a:prstGeom>
        </p:spPr>
        <p:txBody>
          <a:bodyPr wrap="none">
            <a:spAutoFit/>
          </a:bodyPr>
          <a:lstStyle/>
          <a:p>
            <a:pPr marL="0" indent="0" algn="ctr">
              <a:buNone/>
            </a:pPr>
            <a:r>
              <a:rPr lang="el-GR" sz="2400" b="1" dirty="0">
                <a:solidFill>
                  <a:srgbClr val="002060"/>
                </a:solidFill>
                <a:effectLst>
                  <a:outerShdw blurRad="38100" dist="38100" dir="2700000" algn="tl">
                    <a:srgbClr val="000000">
                      <a:alpha val="43137"/>
                    </a:srgbClr>
                  </a:outerShdw>
                </a:effectLst>
                <a:latin typeface="+mj-lt"/>
              </a:rPr>
              <a:t>Κριτήρια επιλογής ψηφιακών τεχνολογικών λύσεων</a:t>
            </a:r>
            <a:endParaRPr lang="el-GR" sz="2400" dirty="0">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2086174427"/>
              </p:ext>
            </p:extLst>
          </p:nvPr>
        </p:nvGraphicFramePr>
        <p:xfrm>
          <a:off x="1299883" y="949173"/>
          <a:ext cx="6841456" cy="3833371"/>
        </p:xfrm>
        <a:graphic>
          <a:graphicData uri="http://schemas.openxmlformats.org/drawingml/2006/table">
            <a:tbl>
              <a:tblPr firstRow="1" firstCol="1" bandRow="1">
                <a:tableStyleId>{5C22544A-7EE6-4342-B048-85BDC9FD1C3A}</a:tableStyleId>
              </a:tblPr>
              <a:tblGrid>
                <a:gridCol w="3182470">
                  <a:extLst>
                    <a:ext uri="{9D8B030D-6E8A-4147-A177-3AD203B41FA5}">
                      <a16:colId xmlns:a16="http://schemas.microsoft.com/office/drawing/2014/main" val="4077183410"/>
                    </a:ext>
                  </a:extLst>
                </a:gridCol>
                <a:gridCol w="3658986">
                  <a:extLst>
                    <a:ext uri="{9D8B030D-6E8A-4147-A177-3AD203B41FA5}">
                      <a16:colId xmlns:a16="http://schemas.microsoft.com/office/drawing/2014/main" val="3027266797"/>
                    </a:ext>
                  </a:extLst>
                </a:gridCol>
              </a:tblGrid>
              <a:tr h="217730">
                <a:tc>
                  <a:txBody>
                    <a:bodyPr/>
                    <a:lstStyle/>
                    <a:p>
                      <a:pPr algn="ctr">
                        <a:lnSpc>
                          <a:spcPct val="107000"/>
                        </a:lnSpc>
                        <a:spcAft>
                          <a:spcPts val="0"/>
                        </a:spcAft>
                      </a:pPr>
                      <a:r>
                        <a:rPr lang="el-GR" sz="1400" dirty="0">
                          <a:solidFill>
                            <a:srgbClr val="C00000"/>
                          </a:solidFill>
                          <a:effectLst/>
                        </a:rPr>
                        <a:t>Κριτήριο</a:t>
                      </a:r>
                      <a:endParaRPr lang="el-GR"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rgbClr val="FFFF00"/>
                    </a:solidFill>
                  </a:tcPr>
                </a:tc>
                <a:tc>
                  <a:txBody>
                    <a:bodyPr/>
                    <a:lstStyle/>
                    <a:p>
                      <a:pPr algn="ctr">
                        <a:lnSpc>
                          <a:spcPct val="107000"/>
                        </a:lnSpc>
                        <a:spcAft>
                          <a:spcPts val="0"/>
                        </a:spcAft>
                      </a:pPr>
                      <a:r>
                        <a:rPr lang="el-GR" sz="1400" dirty="0">
                          <a:solidFill>
                            <a:srgbClr val="C00000"/>
                          </a:solidFill>
                          <a:effectLst/>
                        </a:rPr>
                        <a:t>Μεθοδολογία αξιολόγησης</a:t>
                      </a:r>
                      <a:endParaRPr lang="el-GR"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rgbClr val="FFFF00"/>
                    </a:solidFill>
                  </a:tcPr>
                </a:tc>
                <a:extLst>
                  <a:ext uri="{0D108BD9-81ED-4DB2-BD59-A6C34878D82A}">
                    <a16:rowId xmlns:a16="http://schemas.microsoft.com/office/drawing/2014/main" val="1449536696"/>
                  </a:ext>
                </a:extLst>
              </a:tr>
              <a:tr h="559981">
                <a:tc>
                  <a:txBody>
                    <a:bodyPr/>
                    <a:lstStyle/>
                    <a:p>
                      <a:pPr algn="r">
                        <a:lnSpc>
                          <a:spcPct val="107000"/>
                        </a:lnSpc>
                        <a:spcAft>
                          <a:spcPts val="0"/>
                        </a:spcAft>
                      </a:pPr>
                      <a:r>
                        <a:rPr lang="el-GR" sz="1200" dirty="0">
                          <a:solidFill>
                            <a:schemeClr val="tx1"/>
                          </a:solidFill>
                          <a:effectLst/>
                        </a:rPr>
                        <a:t>Παραγόμενη Οικονομική Αξία</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bg1">
                        <a:lumMod val="85000"/>
                      </a:schemeClr>
                    </a:solidFill>
                  </a:tcPr>
                </a:tc>
                <a:tc>
                  <a:txBody>
                    <a:bodyPr/>
                    <a:lstStyle/>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Αύξηση της απόδοσης</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Μείωση κόστους εισροών</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Λοιπές μειώσεις κόστους</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bg1">
                        <a:lumMod val="85000"/>
                      </a:schemeClr>
                    </a:solidFill>
                  </a:tcPr>
                </a:tc>
                <a:extLst>
                  <a:ext uri="{0D108BD9-81ED-4DB2-BD59-A6C34878D82A}">
                    <a16:rowId xmlns:a16="http://schemas.microsoft.com/office/drawing/2014/main" val="195408243"/>
                  </a:ext>
                </a:extLst>
              </a:tr>
              <a:tr h="933301">
                <a:tc>
                  <a:txBody>
                    <a:bodyPr/>
                    <a:lstStyle/>
                    <a:p>
                      <a:pPr algn="r">
                        <a:lnSpc>
                          <a:spcPct val="107000"/>
                        </a:lnSpc>
                        <a:spcAft>
                          <a:spcPts val="0"/>
                        </a:spcAft>
                      </a:pPr>
                      <a:r>
                        <a:rPr lang="el-GR" sz="1200" dirty="0">
                          <a:solidFill>
                            <a:schemeClr val="tx1"/>
                          </a:solidFill>
                          <a:effectLst/>
                        </a:rPr>
                        <a:t>Κόστος προϊόντος ή υπηρεσίας</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tc>
                  <a: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200" i="0" dirty="0">
                          <a:solidFill>
                            <a:schemeClr val="tx1"/>
                          </a:solidFill>
                          <a:effectLst/>
                        </a:rPr>
                        <a:t>Ποσό επένδυσης</a:t>
                      </a:r>
                    </a:p>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Ελάχιστο κόστος ανά στρέμμα</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Ποσοστό απόδοσης ανά στρέμμα</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200" i="0" dirty="0">
                          <a:solidFill>
                            <a:schemeClr val="tx1"/>
                          </a:solidFill>
                          <a:effectLst/>
                        </a:rPr>
                        <a:t>Κοινή χρήση της παραγόμενης αξίας</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200" i="0" dirty="0">
                          <a:solidFill>
                            <a:schemeClr val="tx1"/>
                          </a:solidFill>
                          <a:effectLst/>
                        </a:rPr>
                        <a:t>Συνδρομές και Τέλη λογισμικού</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extLst>
                  <a:ext uri="{0D108BD9-81ED-4DB2-BD59-A6C34878D82A}">
                    <a16:rowId xmlns:a16="http://schemas.microsoft.com/office/drawing/2014/main" val="2738600686"/>
                  </a:ext>
                </a:extLst>
              </a:tr>
              <a:tr h="373320">
                <a:tc>
                  <a:txBody>
                    <a:bodyPr/>
                    <a:lstStyle/>
                    <a:p>
                      <a:pPr algn="r">
                        <a:lnSpc>
                          <a:spcPct val="107000"/>
                        </a:lnSpc>
                        <a:spcAft>
                          <a:spcPts val="0"/>
                        </a:spcAft>
                      </a:pPr>
                      <a:r>
                        <a:rPr lang="el-GR" sz="1200" dirty="0">
                          <a:solidFill>
                            <a:schemeClr val="tx1"/>
                          </a:solidFill>
                          <a:effectLst/>
                        </a:rPr>
                        <a:t>Απόδοση της επένδυσης</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bg1">
                        <a:lumMod val="85000"/>
                      </a:schemeClr>
                    </a:solidFill>
                  </a:tcPr>
                </a:tc>
                <a:tc>
                  <a: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200" i="0" dirty="0">
                          <a:solidFill>
                            <a:schemeClr val="tx1"/>
                          </a:solidFill>
                          <a:effectLst/>
                        </a:rPr>
                        <a:t>Χρόνος Απόσβεσης</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Προεξόφληση Ταμειακών Ροών </a:t>
                      </a:r>
                    </a:p>
                  </a:txBody>
                  <a:tcPr marL="5524" marR="5524" marT="0" marB="0">
                    <a:solidFill>
                      <a:schemeClr val="bg1">
                        <a:lumMod val="85000"/>
                      </a:schemeClr>
                    </a:solidFill>
                  </a:tcPr>
                </a:tc>
                <a:extLst>
                  <a:ext uri="{0D108BD9-81ED-4DB2-BD59-A6C34878D82A}">
                    <a16:rowId xmlns:a16="http://schemas.microsoft.com/office/drawing/2014/main" val="1424174121"/>
                  </a:ext>
                </a:extLst>
              </a:tr>
              <a:tr h="241908">
                <a:tc>
                  <a:txBody>
                    <a:bodyPr/>
                    <a:lstStyle/>
                    <a:p>
                      <a:pPr algn="r">
                        <a:lnSpc>
                          <a:spcPct val="107000"/>
                        </a:lnSpc>
                        <a:spcAft>
                          <a:spcPts val="0"/>
                        </a:spcAft>
                      </a:pPr>
                      <a:r>
                        <a:rPr lang="el-GR" sz="1200" dirty="0">
                          <a:solidFill>
                            <a:schemeClr val="tx1"/>
                          </a:solidFill>
                          <a:effectLst/>
                        </a:rPr>
                        <a:t>Διαφάνεια στην Τιμολόγηση</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tc>
                  <a:txBody>
                    <a:bodyPr/>
                    <a:lstStyle/>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Ύπαρξη κρυφών χρεώσεων ή λοιπών εξόδων</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extLst>
                  <a:ext uri="{0D108BD9-81ED-4DB2-BD59-A6C34878D82A}">
                    <a16:rowId xmlns:a16="http://schemas.microsoft.com/office/drawing/2014/main" val="3244087231"/>
                  </a:ext>
                </a:extLst>
              </a:tr>
              <a:tr h="270684">
                <a:tc>
                  <a:txBody>
                    <a:bodyPr/>
                    <a:lstStyle/>
                    <a:p>
                      <a:pPr algn="r">
                        <a:lnSpc>
                          <a:spcPct val="107000"/>
                        </a:lnSpc>
                        <a:spcAft>
                          <a:spcPts val="0"/>
                        </a:spcAft>
                      </a:pPr>
                      <a:r>
                        <a:rPr lang="el-GR" sz="1200" dirty="0">
                          <a:solidFill>
                            <a:schemeClr val="tx1"/>
                          </a:solidFill>
                          <a:effectLst/>
                        </a:rPr>
                        <a:t>Συνδεδεμένη προσφορά προϊόντος/υπηρεσίας</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bg1">
                        <a:lumMod val="85000"/>
                      </a:schemeClr>
                    </a:solidFill>
                  </a:tcPr>
                </a:tc>
                <a:tc>
                  <a:txBody>
                    <a:bodyPr/>
                    <a:lstStyle/>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Σύνδεση ή μη με άλλα προϊόντα / υπηρεσίες</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bg1">
                        <a:lumMod val="85000"/>
                      </a:schemeClr>
                    </a:solidFill>
                  </a:tcPr>
                </a:tc>
                <a:extLst>
                  <a:ext uri="{0D108BD9-81ED-4DB2-BD59-A6C34878D82A}">
                    <a16:rowId xmlns:a16="http://schemas.microsoft.com/office/drawing/2014/main" val="924943430"/>
                  </a:ext>
                </a:extLst>
              </a:tr>
              <a:tr h="494576">
                <a:tc>
                  <a:txBody>
                    <a:bodyPr/>
                    <a:lstStyle/>
                    <a:p>
                      <a:pPr algn="r">
                        <a:lnSpc>
                          <a:spcPct val="107000"/>
                        </a:lnSpc>
                        <a:spcAft>
                          <a:spcPts val="0"/>
                        </a:spcAft>
                      </a:pPr>
                      <a:r>
                        <a:rPr lang="el-GR" sz="1200" dirty="0">
                          <a:solidFill>
                            <a:schemeClr val="tx1"/>
                          </a:solidFill>
                          <a:effectLst/>
                        </a:rPr>
                        <a:t>Ιδιοκτησία, χρήση και έλεγχος δεδομένων </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tc>
                  <a: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200" i="0" dirty="0">
                          <a:solidFill>
                            <a:schemeClr val="tx1"/>
                          </a:solidFill>
                          <a:effectLst/>
                        </a:rPr>
                        <a:t>Ιδιοκτησία και πρόσβαση στα δεδομένα  </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Σύστημα κοινής χρήσης δεδομένων εκμετάλλευσης </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extLst>
                  <a:ext uri="{0D108BD9-81ED-4DB2-BD59-A6C34878D82A}">
                    <a16:rowId xmlns:a16="http://schemas.microsoft.com/office/drawing/2014/main" val="3865464465"/>
                  </a:ext>
                </a:extLst>
              </a:tr>
              <a:tr h="241908">
                <a:tc>
                  <a:txBody>
                    <a:bodyPr/>
                    <a:lstStyle/>
                    <a:p>
                      <a:pPr algn="r">
                        <a:lnSpc>
                          <a:spcPct val="107000"/>
                        </a:lnSpc>
                        <a:spcAft>
                          <a:spcPts val="0"/>
                        </a:spcAft>
                      </a:pPr>
                      <a:r>
                        <a:rPr lang="el-GR" sz="1200" dirty="0">
                          <a:solidFill>
                            <a:schemeClr val="tx1"/>
                          </a:solidFill>
                          <a:effectLst/>
                        </a:rPr>
                        <a:t>Ανεξαρτησία του πωλητή</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bg1">
                        <a:lumMod val="85000"/>
                      </a:schemeClr>
                    </a:solidFill>
                  </a:tcPr>
                </a:tc>
                <a:tc>
                  <a:txBody>
                    <a:bodyPr/>
                    <a:lstStyle/>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Προσαρμοστικότητα προϊόντος / υπηρεσίας</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bg1">
                        <a:lumMod val="85000"/>
                      </a:schemeClr>
                    </a:solidFill>
                  </a:tcPr>
                </a:tc>
                <a:extLst>
                  <a:ext uri="{0D108BD9-81ED-4DB2-BD59-A6C34878D82A}">
                    <a16:rowId xmlns:a16="http://schemas.microsoft.com/office/drawing/2014/main" val="1569056160"/>
                  </a:ext>
                </a:extLst>
              </a:tr>
              <a:tr h="398942">
                <a:tc>
                  <a:txBody>
                    <a:bodyPr/>
                    <a:lstStyle/>
                    <a:p>
                      <a:pPr algn="r">
                        <a:lnSpc>
                          <a:spcPct val="107000"/>
                        </a:lnSpc>
                        <a:spcAft>
                          <a:spcPts val="0"/>
                        </a:spcAft>
                      </a:pPr>
                      <a:r>
                        <a:rPr lang="el-GR" sz="1200" dirty="0">
                          <a:solidFill>
                            <a:schemeClr val="tx1"/>
                          </a:solidFill>
                          <a:effectLst/>
                        </a:rPr>
                        <a:t>Λογισμικό </a:t>
                      </a:r>
                      <a:r>
                        <a:rPr lang="el-GR" sz="1200" dirty="0" err="1">
                          <a:solidFill>
                            <a:schemeClr val="tx1"/>
                          </a:solidFill>
                          <a:effectLst/>
                        </a:rPr>
                        <a:t>Παρόχων</a:t>
                      </a:r>
                      <a:r>
                        <a:rPr lang="el-GR" sz="1200" dirty="0">
                          <a:solidFill>
                            <a:schemeClr val="tx1"/>
                          </a:solidFill>
                          <a:effectLst/>
                        </a:rPr>
                        <a:t> Γεωργικής Τεχνολογίας</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tc>
                  <a:txBody>
                    <a:bodyPr/>
                    <a:lstStyle/>
                    <a:p>
                      <a:pPr marL="342900" lvl="0" indent="-342900">
                        <a:lnSpc>
                          <a:spcPct val="107000"/>
                        </a:lnSpc>
                        <a:spcAft>
                          <a:spcPts val="0"/>
                        </a:spcAft>
                        <a:buFont typeface="Symbol" panose="05050102010706020507" pitchFamily="18" charset="2"/>
                        <a:buChar char=""/>
                      </a:pPr>
                      <a:r>
                        <a:rPr lang="el-GR" sz="1200" i="0" dirty="0">
                          <a:solidFill>
                            <a:schemeClr val="tx1"/>
                          </a:solidFill>
                          <a:effectLst/>
                        </a:rPr>
                        <a:t>"Κλειστό" &amp; ιδιόκτητο ή "ανοιχτό" λογισμικό</a:t>
                      </a:r>
                      <a:endParaRPr lang="el-GR" sz="12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 marR="5524" marT="0" marB="0">
                    <a:solidFill>
                      <a:schemeClr val="accent6">
                        <a:lumMod val="20000"/>
                        <a:lumOff val="80000"/>
                      </a:schemeClr>
                    </a:solidFill>
                  </a:tcPr>
                </a:tc>
                <a:extLst>
                  <a:ext uri="{0D108BD9-81ED-4DB2-BD59-A6C34878D82A}">
                    <a16:rowId xmlns:a16="http://schemas.microsoft.com/office/drawing/2014/main" val="4227600858"/>
                  </a:ext>
                </a:extLst>
              </a:tr>
            </a:tbl>
          </a:graphicData>
        </a:graphic>
      </p:graphicFrame>
    </p:spTree>
    <p:extLst>
      <p:ext uri="{BB962C8B-B14F-4D97-AF65-F5344CB8AC3E}">
        <p14:creationId xmlns:p14="http://schemas.microsoft.com/office/powerpoint/2010/main" val="1542639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223" r="11979" b="10436"/>
          <a:stretch/>
        </p:blipFill>
        <p:spPr>
          <a:xfrm>
            <a:off x="695305" y="1173622"/>
            <a:ext cx="2592218" cy="1632516"/>
          </a:xfrm>
          <a:prstGeom prst="rect">
            <a:avLst/>
          </a:prstGeom>
        </p:spPr>
      </p:pic>
      <p:sp>
        <p:nvSpPr>
          <p:cNvPr id="7" name="Ορθογώνιο 5"/>
          <p:cNvSpPr/>
          <p:nvPr/>
        </p:nvSpPr>
        <p:spPr>
          <a:xfrm>
            <a:off x="116503" y="4549564"/>
            <a:ext cx="8461331" cy="307777"/>
          </a:xfrm>
          <a:prstGeom prst="rect">
            <a:avLst/>
          </a:prstGeom>
        </p:spPr>
        <p:txBody>
          <a:bodyPr wrap="square">
            <a:spAutoFit/>
          </a:bodyPr>
          <a:lstStyle/>
          <a:p>
            <a:pPr algn="r"/>
            <a:r>
              <a:rPr lang="en-US" sz="1400" i="1" dirty="0"/>
              <a:t>H RIPPA™ </a:t>
            </a:r>
            <a:r>
              <a:rPr lang="el-GR" sz="1400" i="1" dirty="0"/>
              <a:t>λειτουργεί αυτόνομα και ασταμάτητα για </a:t>
            </a:r>
            <a:r>
              <a:rPr lang="en-US" sz="1400" i="1" dirty="0"/>
              <a:t>21 </a:t>
            </a:r>
            <a:r>
              <a:rPr lang="el-GR" sz="1400" i="1" dirty="0"/>
              <a:t>ώρες</a:t>
            </a:r>
            <a:r>
              <a:rPr lang="en-US" sz="1400" i="1" dirty="0"/>
              <a:t> </a:t>
            </a:r>
            <a:r>
              <a:rPr lang="el-GR" sz="1400" i="1" dirty="0"/>
              <a:t>χρησιμοποιώντας ηλιακή ενέργεια</a:t>
            </a:r>
            <a:r>
              <a:rPr lang="en-US" sz="1400" i="1" dirty="0"/>
              <a:t> </a:t>
            </a:r>
            <a:endParaRPr lang="el-GR" sz="1400" i="1" dirty="0"/>
          </a:p>
        </p:txBody>
      </p:sp>
      <p:pic>
        <p:nvPicPr>
          <p:cNvPr id="2" name="Εικόνα 1"/>
          <p:cNvPicPr>
            <a:picLocks noChangeAspect="1"/>
          </p:cNvPicPr>
          <p:nvPr/>
        </p:nvPicPr>
        <p:blipFill rotWithShape="1">
          <a:blip r:embed="rId4"/>
          <a:srcRect l="14716" t="13459" r="4010" b="13603"/>
          <a:stretch/>
        </p:blipFill>
        <p:spPr>
          <a:xfrm>
            <a:off x="3398139" y="1163962"/>
            <a:ext cx="2281298" cy="1637820"/>
          </a:xfrm>
          <a:prstGeom prst="rect">
            <a:avLst/>
          </a:prstGeom>
        </p:spPr>
      </p:pic>
      <p:pic>
        <p:nvPicPr>
          <p:cNvPr id="4" name="Εικόνα 3"/>
          <p:cNvPicPr>
            <a:picLocks noChangeAspect="1"/>
          </p:cNvPicPr>
          <p:nvPr/>
        </p:nvPicPr>
        <p:blipFill rotWithShape="1">
          <a:blip r:embed="rId5"/>
          <a:srcRect l="1485" t="13847" r="2149" b="15111"/>
          <a:stretch/>
        </p:blipFill>
        <p:spPr>
          <a:xfrm>
            <a:off x="5790054" y="1198586"/>
            <a:ext cx="2683378" cy="1582589"/>
          </a:xfrm>
          <a:prstGeom prst="rect">
            <a:avLst/>
          </a:prstGeom>
        </p:spPr>
      </p:pic>
      <p:pic>
        <p:nvPicPr>
          <p:cNvPr id="11" name="Εικόνα 10"/>
          <p:cNvPicPr>
            <a:picLocks noChangeAspect="1"/>
          </p:cNvPicPr>
          <p:nvPr/>
        </p:nvPicPr>
        <p:blipFill rotWithShape="1">
          <a:blip r:embed="rId6"/>
          <a:srcRect l="14283" t="38289" r="36442" b="15784"/>
          <a:stretch/>
        </p:blipFill>
        <p:spPr>
          <a:xfrm>
            <a:off x="3398139" y="2861489"/>
            <a:ext cx="2281297" cy="1603188"/>
          </a:xfrm>
          <a:prstGeom prst="rect">
            <a:avLst/>
          </a:prstGeom>
        </p:spPr>
      </p:pic>
      <p:pic>
        <p:nvPicPr>
          <p:cNvPr id="12" name="Εικόνα 11"/>
          <p:cNvPicPr>
            <a:picLocks noChangeAspect="1"/>
          </p:cNvPicPr>
          <p:nvPr/>
        </p:nvPicPr>
        <p:blipFill rotWithShape="1">
          <a:blip r:embed="rId7"/>
          <a:srcRect t="18782" r="10579" b="14776"/>
          <a:stretch/>
        </p:blipFill>
        <p:spPr>
          <a:xfrm>
            <a:off x="5790054" y="2866062"/>
            <a:ext cx="2697086" cy="1603188"/>
          </a:xfrm>
          <a:prstGeom prst="rect">
            <a:avLst/>
          </a:prstGeom>
        </p:spPr>
      </p:pic>
      <p:pic>
        <p:nvPicPr>
          <p:cNvPr id="13" name="Εικόνα 12"/>
          <p:cNvPicPr>
            <a:picLocks noChangeAspect="1"/>
          </p:cNvPicPr>
          <p:nvPr/>
        </p:nvPicPr>
        <p:blipFill rotWithShape="1">
          <a:blip r:embed="rId8"/>
          <a:srcRect l="23307" t="21026" r="421" b="19087"/>
          <a:stretch/>
        </p:blipFill>
        <p:spPr>
          <a:xfrm>
            <a:off x="695304" y="2871031"/>
            <a:ext cx="2592217" cy="1628271"/>
          </a:xfrm>
          <a:prstGeom prst="rect">
            <a:avLst/>
          </a:prstGeom>
        </p:spPr>
      </p:pic>
      <p:sp>
        <p:nvSpPr>
          <p:cNvPr id="14" name="Title 1"/>
          <p:cNvSpPr txBox="1">
            <a:spLocks/>
          </p:cNvSpPr>
          <p:nvPr/>
        </p:nvSpPr>
        <p:spPr>
          <a:xfrm>
            <a:off x="831847" y="481518"/>
            <a:ext cx="7248525" cy="784225"/>
          </a:xfrm>
          <a:prstGeom prst="rect">
            <a:avLst/>
          </a:prstGeom>
        </p:spPr>
        <p:txBody>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a:t>
            </a:r>
            <a:r>
              <a:rPr lang="en-GB" sz="2600" b="1" dirty="0">
                <a:solidFill>
                  <a:srgbClr val="002060"/>
                </a:solidFill>
                <a:effectLst>
                  <a:outerShdw blurRad="38100" dist="38100" dir="2700000" algn="tl">
                    <a:srgbClr val="000000">
                      <a:alpha val="43137"/>
                    </a:srgbClr>
                  </a:outerShdw>
                </a:effectLst>
                <a:cs typeface="Arial" panose="020B0604020202020204" pitchFamily="34" charset="0"/>
              </a:rPr>
              <a:t>RIPPA</a:t>
            </a: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 : Ένας ακούραστος εργάτης</a:t>
            </a:r>
            <a:endParaRPr lang="en-GB" sz="2600" b="1" dirty="0">
              <a:solidFill>
                <a:srgbClr val="002060"/>
              </a:solidFill>
              <a:effectLst>
                <a:outerShdw blurRad="38100" dist="38100" dir="2700000" algn="tl">
                  <a:srgbClr val="000000">
                    <a:alpha val="43137"/>
                  </a:srgbClr>
                </a:outerShdw>
              </a:effectLst>
              <a:cs typeface="Arial" panose="020B0604020202020204" pitchFamily="34" charset="0"/>
            </a:endParaRPr>
          </a:p>
          <a:p>
            <a:pPr algn="ctr"/>
            <a:r>
              <a:rPr lang="el-GR" sz="2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l-GR" sz="2800" dirty="0"/>
          </a:p>
        </p:txBody>
      </p:sp>
    </p:spTree>
    <p:extLst>
      <p:ext uri="{BB962C8B-B14F-4D97-AF65-F5344CB8AC3E}">
        <p14:creationId xmlns:p14="http://schemas.microsoft.com/office/powerpoint/2010/main" val="1684900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4" descr="IMG_4799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1869"/>
            <a:ext cx="9144000" cy="410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65001" y="549426"/>
            <a:ext cx="4449936" cy="492443"/>
          </a:xfrm>
          <a:prstGeom prst="rect">
            <a:avLst/>
          </a:prstGeom>
        </p:spPr>
        <p:txBody>
          <a:bodyPr wrap="none">
            <a:spAutoFit/>
          </a:bodyPr>
          <a:lstStyle/>
          <a:p>
            <a:pPr marL="0" indent="0">
              <a:buNone/>
            </a:pPr>
            <a:r>
              <a:rPr lang="el-GR" sz="2600" b="1" dirty="0">
                <a:solidFill>
                  <a:srgbClr val="002060"/>
                </a:solidFill>
                <a:effectLst>
                  <a:outerShdw blurRad="38100" dist="38100" dir="2700000" algn="tl">
                    <a:srgbClr val="000000">
                      <a:alpha val="43137"/>
                    </a:srgbClr>
                  </a:outerShdw>
                </a:effectLst>
                <a:latin typeface="+mn-lt"/>
              </a:rPr>
              <a:t>Ο αγρότης δεν είναι μόνος του</a:t>
            </a:r>
          </a:p>
        </p:txBody>
      </p:sp>
    </p:spTree>
    <p:extLst>
      <p:ext uri="{BB962C8B-B14F-4D97-AF65-F5344CB8AC3E}">
        <p14:creationId xmlns:p14="http://schemas.microsoft.com/office/powerpoint/2010/main" val="14287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3" cstate="print">
            <a:extLst>
              <a:ext uri="{28A0092B-C50C-407E-A947-70E740481C1C}">
                <a14:useLocalDpi xmlns:a14="http://schemas.microsoft.com/office/drawing/2010/main"/>
              </a:ext>
            </a:extLst>
          </a:blip>
          <a:srcRect l="886" t="8095" r="1739"/>
          <a:stretch/>
        </p:blipFill>
        <p:spPr>
          <a:xfrm>
            <a:off x="2202151" y="1067839"/>
            <a:ext cx="4795282" cy="3479284"/>
          </a:xfrm>
          <a:prstGeom prst="rect">
            <a:avLst/>
          </a:prstGeom>
        </p:spPr>
      </p:pic>
      <p:sp>
        <p:nvSpPr>
          <p:cNvPr id="2" name="Title 1"/>
          <p:cNvSpPr>
            <a:spLocks noGrp="1"/>
          </p:cNvSpPr>
          <p:nvPr>
            <p:ph type="title"/>
          </p:nvPr>
        </p:nvSpPr>
        <p:spPr>
          <a:xfrm>
            <a:off x="846992" y="347785"/>
            <a:ext cx="7248525" cy="784225"/>
          </a:xfrm>
        </p:spPr>
        <p:txBody>
          <a:bodyPr/>
          <a:lstStyle/>
          <a:p>
            <a:pPr algn="ctr"/>
            <a:r>
              <a:rPr lang="el-GR" sz="2400" b="1" dirty="0">
                <a:solidFill>
                  <a:srgbClr val="002060"/>
                </a:solidFill>
                <a:effectLst>
                  <a:outerShdw blurRad="38100" dist="38100" dir="2700000" algn="tl">
                    <a:srgbClr val="000000">
                      <a:alpha val="43137"/>
                    </a:srgbClr>
                  </a:outerShdw>
                </a:effectLst>
                <a:cs typeface="Arial" panose="020B0604020202020204" pitchFamily="34" charset="0"/>
              </a:rPr>
              <a:t>Ο σημαντικότερος κλάδος - χρήστης των </a:t>
            </a:r>
            <a:r>
              <a:rPr lang="en-US" sz="2400" b="1" dirty="0">
                <a:solidFill>
                  <a:srgbClr val="002060"/>
                </a:solidFill>
                <a:effectLst>
                  <a:outerShdw blurRad="38100" dist="38100" dir="2700000" algn="tl">
                    <a:srgbClr val="000000">
                      <a:alpha val="43137"/>
                    </a:srgbClr>
                  </a:outerShdw>
                </a:effectLst>
                <a:cs typeface="Arial" panose="020B0604020202020204" pitchFamily="34" charset="0"/>
              </a:rPr>
              <a:t>drones</a:t>
            </a:r>
            <a:r>
              <a:rPr lang="el-GR" sz="2400" b="1" dirty="0">
                <a:solidFill>
                  <a:srgbClr val="002060"/>
                </a:solidFill>
                <a:effectLst>
                  <a:outerShdw blurRad="38100" dist="38100" dir="2700000" algn="tl">
                    <a:srgbClr val="000000">
                      <a:alpha val="43137"/>
                    </a:srgbClr>
                  </a:outerShdw>
                </a:effectLst>
                <a:cs typeface="Arial" panose="020B0604020202020204" pitchFamily="34" charset="0"/>
              </a:rPr>
              <a:t>  </a:t>
            </a:r>
            <a:br>
              <a:rPr lang="en-GB" sz="1600" b="1" dirty="0">
                <a:solidFill>
                  <a:srgbClr val="002060"/>
                </a:solidFill>
                <a:effectLst>
                  <a:outerShdw blurRad="38100" dist="38100" dir="2700000" algn="tl">
                    <a:srgbClr val="000000">
                      <a:alpha val="43137"/>
                    </a:srgbClr>
                  </a:outerShdw>
                </a:effectLst>
                <a:cs typeface="Arial" panose="020B0604020202020204" pitchFamily="34" charset="0"/>
              </a:rPr>
            </a:br>
            <a:endParaRPr lang="el-GR" dirty="0"/>
          </a:p>
        </p:txBody>
      </p:sp>
      <p:sp>
        <p:nvSpPr>
          <p:cNvPr id="5" name="Rectangle 4"/>
          <p:cNvSpPr/>
          <p:nvPr/>
        </p:nvSpPr>
        <p:spPr>
          <a:xfrm>
            <a:off x="7295416" y="4482952"/>
            <a:ext cx="1600201" cy="246221"/>
          </a:xfrm>
          <a:prstGeom prst="rect">
            <a:avLst/>
          </a:prstGeom>
        </p:spPr>
        <p:txBody>
          <a:bodyPr wrap="square">
            <a:spAutoFit/>
          </a:bodyPr>
          <a:lstStyle/>
          <a:p>
            <a:r>
              <a:rPr lang="el-GR" sz="1000" dirty="0"/>
              <a:t>Αγορά 2,07</a:t>
            </a:r>
            <a:r>
              <a:rPr lang="en-US" sz="1000" dirty="0"/>
              <a:t> </a:t>
            </a:r>
            <a:r>
              <a:rPr lang="el-GR" sz="1000" dirty="0"/>
              <a:t>δις € το 2022</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0740" y="2307977"/>
            <a:ext cx="1898965" cy="1139378"/>
          </a:xfrm>
          <a:prstGeom prst="rect">
            <a:avLst/>
          </a:prstGeom>
        </p:spPr>
      </p:pic>
    </p:spTree>
    <p:extLst>
      <p:ext uri="{BB962C8B-B14F-4D97-AF65-F5344CB8AC3E}">
        <p14:creationId xmlns:p14="http://schemas.microsoft.com/office/powerpoint/2010/main" val="92313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053" y="1184927"/>
            <a:ext cx="4558332" cy="3052828"/>
          </a:xfrm>
          <a:prstGeom prst="rect">
            <a:avLst/>
          </a:prstGeom>
        </p:spPr>
      </p:pic>
      <p:sp>
        <p:nvSpPr>
          <p:cNvPr id="6" name="Ορθογώνιο 5"/>
          <p:cNvSpPr/>
          <p:nvPr/>
        </p:nvSpPr>
        <p:spPr>
          <a:xfrm>
            <a:off x="3664066" y="4210782"/>
            <a:ext cx="5028689" cy="523220"/>
          </a:xfrm>
          <a:prstGeom prst="rect">
            <a:avLst/>
          </a:prstGeom>
        </p:spPr>
        <p:txBody>
          <a:bodyPr wrap="square">
            <a:spAutoFit/>
          </a:bodyPr>
          <a:lstStyle/>
          <a:p>
            <a:pPr algn="r"/>
            <a:r>
              <a:rPr lang="el-GR" sz="1400" dirty="0"/>
              <a:t> </a:t>
            </a:r>
            <a:endParaRPr lang="en-US" sz="1400" dirty="0"/>
          </a:p>
          <a:p>
            <a:r>
              <a:rPr lang="el-GR" sz="1400" dirty="0"/>
              <a:t>Καλλιέργεια φυλλοειδών</a:t>
            </a:r>
            <a:endParaRPr lang="en-US" dirty="0"/>
          </a:p>
        </p:txBody>
      </p:sp>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973" y="1184927"/>
            <a:ext cx="2226729" cy="3549075"/>
          </a:xfrm>
          <a:prstGeom prst="rect">
            <a:avLst/>
          </a:prstGeom>
        </p:spPr>
      </p:pic>
      <p:sp>
        <p:nvSpPr>
          <p:cNvPr id="9" name="Title 1"/>
          <p:cNvSpPr txBox="1">
            <a:spLocks/>
          </p:cNvSpPr>
          <p:nvPr/>
        </p:nvSpPr>
        <p:spPr>
          <a:xfrm>
            <a:off x="831847" y="481518"/>
            <a:ext cx="7248525" cy="784225"/>
          </a:xfrm>
          <a:prstGeom prst="rect">
            <a:avLst/>
          </a:prstGeom>
        </p:spPr>
        <p:txBody>
          <a:bodyPr/>
          <a:lstStyle>
            <a:lvl1pPr algn="l" rtl="0" eaLnBrk="0" fontAlgn="base" hangingPunct="0">
              <a:spcBef>
                <a:spcPct val="0"/>
              </a:spcBef>
              <a:spcAft>
                <a:spcPct val="0"/>
              </a:spcAft>
              <a:defRPr sz="1500" kern="1200">
                <a:solidFill>
                  <a:srgbClr val="A6A58E"/>
                </a:solidFill>
                <a:latin typeface="+mj-lt"/>
                <a:ea typeface="+mj-ea"/>
                <a:cs typeface="+mj-cs"/>
              </a:defRPr>
            </a:lvl1pPr>
            <a:lvl2pPr algn="l" rtl="0" eaLnBrk="0" fontAlgn="base" hangingPunct="0">
              <a:spcBef>
                <a:spcPct val="0"/>
              </a:spcBef>
              <a:spcAft>
                <a:spcPct val="0"/>
              </a:spcAft>
              <a:defRPr sz="1500">
                <a:solidFill>
                  <a:srgbClr val="A6A58E"/>
                </a:solidFill>
                <a:latin typeface="Calibri" panose="020F0502020204030204" pitchFamily="34" charset="0"/>
              </a:defRPr>
            </a:lvl2pPr>
            <a:lvl3pPr algn="l" rtl="0" eaLnBrk="0" fontAlgn="base" hangingPunct="0">
              <a:spcBef>
                <a:spcPct val="0"/>
              </a:spcBef>
              <a:spcAft>
                <a:spcPct val="0"/>
              </a:spcAft>
              <a:defRPr sz="1500">
                <a:solidFill>
                  <a:srgbClr val="A6A58E"/>
                </a:solidFill>
                <a:latin typeface="Calibri" panose="020F0502020204030204" pitchFamily="34" charset="0"/>
              </a:defRPr>
            </a:lvl3pPr>
            <a:lvl4pPr algn="l" rtl="0" eaLnBrk="0" fontAlgn="base" hangingPunct="0">
              <a:spcBef>
                <a:spcPct val="0"/>
              </a:spcBef>
              <a:spcAft>
                <a:spcPct val="0"/>
              </a:spcAft>
              <a:defRPr sz="1500">
                <a:solidFill>
                  <a:srgbClr val="A6A58E"/>
                </a:solidFill>
                <a:latin typeface="Calibri" panose="020F0502020204030204" pitchFamily="34" charset="0"/>
              </a:defRPr>
            </a:lvl4pPr>
            <a:lvl5pPr algn="l" rtl="0" eaLnBrk="0" fontAlgn="base" hangingPunct="0">
              <a:spcBef>
                <a:spcPct val="0"/>
              </a:spcBef>
              <a:spcAft>
                <a:spcPct val="0"/>
              </a:spcAft>
              <a:defRPr sz="1500">
                <a:solidFill>
                  <a:srgbClr val="A6A58E"/>
                </a:solidFill>
                <a:latin typeface="Calibri" panose="020F0502020204030204" pitchFamily="34" charset="0"/>
              </a:defRPr>
            </a:lvl5pPr>
            <a:lvl6pPr marL="457200" algn="l" rtl="0" fontAlgn="base">
              <a:spcBef>
                <a:spcPct val="0"/>
              </a:spcBef>
              <a:spcAft>
                <a:spcPct val="0"/>
              </a:spcAft>
              <a:defRPr sz="1500">
                <a:solidFill>
                  <a:srgbClr val="A6A58E"/>
                </a:solidFill>
                <a:latin typeface="Calibri" panose="020F0502020204030204" pitchFamily="34" charset="0"/>
              </a:defRPr>
            </a:lvl6pPr>
            <a:lvl7pPr marL="914400" algn="l" rtl="0" fontAlgn="base">
              <a:spcBef>
                <a:spcPct val="0"/>
              </a:spcBef>
              <a:spcAft>
                <a:spcPct val="0"/>
              </a:spcAft>
              <a:defRPr sz="1500">
                <a:solidFill>
                  <a:srgbClr val="A6A58E"/>
                </a:solidFill>
                <a:latin typeface="Calibri" panose="020F0502020204030204" pitchFamily="34" charset="0"/>
              </a:defRPr>
            </a:lvl7pPr>
            <a:lvl8pPr marL="1371600" algn="l" rtl="0" fontAlgn="base">
              <a:spcBef>
                <a:spcPct val="0"/>
              </a:spcBef>
              <a:spcAft>
                <a:spcPct val="0"/>
              </a:spcAft>
              <a:defRPr sz="1500">
                <a:solidFill>
                  <a:srgbClr val="A6A58E"/>
                </a:solidFill>
                <a:latin typeface="Calibri" panose="020F0502020204030204" pitchFamily="34" charset="0"/>
              </a:defRPr>
            </a:lvl8pPr>
            <a:lvl9pPr marL="1828800" algn="l" rtl="0" fontAlgn="base">
              <a:spcBef>
                <a:spcPct val="0"/>
              </a:spcBef>
              <a:spcAft>
                <a:spcPct val="0"/>
              </a:spcAft>
              <a:defRPr sz="1500">
                <a:solidFill>
                  <a:srgbClr val="A6A58E"/>
                </a:solidFill>
                <a:latin typeface="Calibri" panose="020F0502020204030204" pitchFamily="34" charset="0"/>
              </a:defRPr>
            </a:lvl9p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«Παραγωγή σε απόλυτα ελεγχόμενο περιβάλλον»</a:t>
            </a:r>
            <a:endParaRPr lang="en-GB" sz="2600" b="1" dirty="0">
              <a:solidFill>
                <a:srgbClr val="002060"/>
              </a:solidFill>
              <a:effectLst>
                <a:outerShdw blurRad="38100" dist="38100" dir="2700000" algn="tl">
                  <a:srgbClr val="000000">
                    <a:alpha val="43137"/>
                  </a:srgbClr>
                </a:outerShdw>
              </a:effectLst>
              <a:cs typeface="Arial" panose="020B0604020202020204" pitchFamily="34" charset="0"/>
            </a:endParaRPr>
          </a:p>
          <a:p>
            <a:pPr algn="ctr"/>
            <a:r>
              <a:rPr lang="el-GR" sz="2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l-GR" sz="2800" dirty="0"/>
          </a:p>
        </p:txBody>
      </p:sp>
    </p:spTree>
    <p:extLst>
      <p:ext uri="{BB962C8B-B14F-4D97-AF65-F5344CB8AC3E}">
        <p14:creationId xmlns:p14="http://schemas.microsoft.com/office/powerpoint/2010/main" val="1154319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5574" y="1222130"/>
            <a:ext cx="4482612" cy="3525715"/>
          </a:xfrm>
          <a:prstGeom prst="rect">
            <a:avLst/>
          </a:prstGeom>
        </p:spPr>
      </p:pic>
      <p:pic>
        <p:nvPicPr>
          <p:cNvPr id="4" name="Picture 3"/>
          <p:cNvPicPr>
            <a:picLocks noChangeAspect="1"/>
          </p:cNvPicPr>
          <p:nvPr/>
        </p:nvPicPr>
        <p:blipFill>
          <a:blip r:embed="rId4"/>
          <a:stretch>
            <a:fillRect/>
          </a:stretch>
        </p:blipFill>
        <p:spPr>
          <a:xfrm>
            <a:off x="5055578" y="1222130"/>
            <a:ext cx="4018084" cy="3735632"/>
          </a:xfrm>
          <a:prstGeom prst="rect">
            <a:avLst/>
          </a:prstGeom>
        </p:spPr>
      </p:pic>
      <p:sp>
        <p:nvSpPr>
          <p:cNvPr id="6" name="Ορθογώνιο 5"/>
          <p:cNvSpPr/>
          <p:nvPr/>
        </p:nvSpPr>
        <p:spPr>
          <a:xfrm>
            <a:off x="3675529" y="1810871"/>
            <a:ext cx="2232212" cy="293697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2" name="TextBox 1"/>
          <p:cNvSpPr txBox="1"/>
          <p:nvPr/>
        </p:nvSpPr>
        <p:spPr>
          <a:xfrm>
            <a:off x="3368897" y="2261134"/>
            <a:ext cx="3135971" cy="2192908"/>
          </a:xfrm>
          <a:prstGeom prst="rect">
            <a:avLst/>
          </a:prstGeom>
          <a:noFill/>
        </p:spPr>
        <p:txBody>
          <a:bodyPr wrap="square" rtlCol="0">
            <a:spAutoFit/>
          </a:bodyPr>
          <a:lstStyle/>
          <a:p>
            <a:pPr marL="285750" indent="-285750">
              <a:buFont typeface="Arial" panose="020B0604020202020204" pitchFamily="34" charset="0"/>
              <a:buChar char="•"/>
            </a:pPr>
            <a:r>
              <a:rPr lang="el-GR" sz="1050" b="1" dirty="0">
                <a:solidFill>
                  <a:srgbClr val="C00000"/>
                </a:solidFill>
              </a:rPr>
              <a:t>Το φυτό αντιλαμβάνεται κάποια αλλαγή στις συνθήκες</a:t>
            </a:r>
          </a:p>
          <a:p>
            <a:pPr marL="285750" indent="-285750">
              <a:buFont typeface="Arial" panose="020B0604020202020204" pitchFamily="34" charset="0"/>
              <a:buChar char="•"/>
            </a:pPr>
            <a:endParaRPr lang="el-GR" sz="1050" dirty="0"/>
          </a:p>
          <a:p>
            <a:pPr marL="285750" indent="-285750">
              <a:buFont typeface="Arial" panose="020B0604020202020204" pitchFamily="34" charset="0"/>
              <a:buChar char="•"/>
            </a:pPr>
            <a:r>
              <a:rPr lang="el-GR" sz="1050" b="1" dirty="0">
                <a:solidFill>
                  <a:srgbClr val="C00000"/>
                </a:solidFill>
              </a:rPr>
              <a:t>Το σχετικά γονίδια ενεργοποιούνται / απενεργοποιούνται</a:t>
            </a:r>
          </a:p>
          <a:p>
            <a:pPr marL="285750" indent="-285750">
              <a:buFont typeface="Arial" panose="020B0604020202020204" pitchFamily="34" charset="0"/>
              <a:buChar char="•"/>
            </a:pPr>
            <a:endParaRPr lang="el-GR" sz="1050" dirty="0"/>
          </a:p>
          <a:p>
            <a:pPr marL="285750" indent="-285750">
              <a:buFont typeface="Arial" panose="020B0604020202020204" pitchFamily="34" charset="0"/>
              <a:buChar char="•"/>
            </a:pPr>
            <a:r>
              <a:rPr lang="el-GR" sz="1050" b="1" dirty="0">
                <a:solidFill>
                  <a:srgbClr val="C00000"/>
                </a:solidFill>
              </a:rPr>
              <a:t>Αλλαγή στο περιεχόμενο του </a:t>
            </a:r>
            <a:r>
              <a:rPr lang="en-US" sz="1050" b="1" dirty="0">
                <a:solidFill>
                  <a:srgbClr val="C00000"/>
                </a:solidFill>
              </a:rPr>
              <a:t>RNA</a:t>
            </a:r>
            <a:endParaRPr lang="el-GR" sz="1050" b="1" dirty="0">
              <a:solidFill>
                <a:srgbClr val="C00000"/>
              </a:solidFill>
            </a:endParaRPr>
          </a:p>
          <a:p>
            <a:pPr marL="285750" indent="-285750">
              <a:buFont typeface="Arial" panose="020B0604020202020204" pitchFamily="34" charset="0"/>
              <a:buChar char="•"/>
            </a:pPr>
            <a:endParaRPr lang="el-GR" sz="1050" dirty="0"/>
          </a:p>
          <a:p>
            <a:pPr marL="285750" indent="-285750">
              <a:buFont typeface="Arial" panose="020B0604020202020204" pitchFamily="34" charset="0"/>
              <a:buChar char="•"/>
            </a:pPr>
            <a:r>
              <a:rPr lang="el-GR" sz="1050" b="1" dirty="0">
                <a:solidFill>
                  <a:srgbClr val="C00000"/>
                </a:solidFill>
              </a:rPr>
              <a:t>Αλλαγή στο πρωτεϊνικό περιεχόμενο</a:t>
            </a:r>
          </a:p>
          <a:p>
            <a:pPr marL="285750" indent="-285750">
              <a:buFont typeface="Arial" panose="020B0604020202020204" pitchFamily="34" charset="0"/>
              <a:buChar char="•"/>
            </a:pPr>
            <a:endParaRPr lang="el-GR" sz="1050" dirty="0"/>
          </a:p>
          <a:p>
            <a:pPr marL="285750" indent="-285750">
              <a:buFont typeface="Arial" panose="020B0604020202020204" pitchFamily="34" charset="0"/>
              <a:buChar char="•"/>
            </a:pPr>
            <a:r>
              <a:rPr lang="el-GR" sz="1050" b="1" dirty="0">
                <a:solidFill>
                  <a:srgbClr val="C00000"/>
                </a:solidFill>
              </a:rPr>
              <a:t>Αλλαγές στη χημική σύνθεση</a:t>
            </a:r>
          </a:p>
          <a:p>
            <a:pPr marL="285750" indent="-285750">
              <a:buFont typeface="Arial" panose="020B0604020202020204" pitchFamily="34" charset="0"/>
              <a:buChar char="•"/>
            </a:pPr>
            <a:endParaRPr lang="el-GR" sz="1050" dirty="0"/>
          </a:p>
          <a:p>
            <a:pPr marL="285750" indent="-285750">
              <a:buFont typeface="Arial" panose="020B0604020202020204" pitchFamily="34" charset="0"/>
              <a:buChar char="•"/>
            </a:pPr>
            <a:r>
              <a:rPr lang="el-GR" sz="1050" b="1" dirty="0">
                <a:solidFill>
                  <a:srgbClr val="C00000"/>
                </a:solidFill>
              </a:rPr>
              <a:t>Επίδραση στην φυσιολογία / ποιότητα</a:t>
            </a:r>
          </a:p>
        </p:txBody>
      </p:sp>
      <p:sp>
        <p:nvSpPr>
          <p:cNvPr id="7" name="Ορθογώνιο 4"/>
          <p:cNvSpPr>
            <a:spLocks noChangeArrowheads="1"/>
          </p:cNvSpPr>
          <p:nvPr/>
        </p:nvSpPr>
        <p:spPr bwMode="auto">
          <a:xfrm>
            <a:off x="573088" y="457200"/>
            <a:ext cx="78152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l-GR" altLang="el-GR" sz="2400" b="1" dirty="0"/>
              <a:t> </a:t>
            </a:r>
            <a:r>
              <a:rPr lang="el-GR" altLang="el-GR" sz="2600" b="1" dirty="0">
                <a:solidFill>
                  <a:srgbClr val="002060"/>
                </a:solidFill>
                <a:effectLst>
                  <a:outerShdw blurRad="38100" dist="38100" dir="2700000" algn="tl">
                    <a:srgbClr val="000000">
                      <a:alpha val="43137"/>
                    </a:srgbClr>
                  </a:outerShdw>
                </a:effectLst>
                <a:latin typeface="+mj-lt"/>
                <a:ea typeface="+mj-ea"/>
              </a:rPr>
              <a:t>Η ψηφιακή τεχνολογία στην υπηρεσία της Γενετικής</a:t>
            </a:r>
            <a:endParaRPr lang="en-US" altLang="el-GR" sz="2600" b="1" dirty="0">
              <a:solidFill>
                <a:srgbClr val="002060"/>
              </a:solidFill>
              <a:effectLst>
                <a:outerShdw blurRad="38100" dist="38100" dir="2700000" algn="tl">
                  <a:srgbClr val="000000">
                    <a:alpha val="43137"/>
                  </a:srgbClr>
                </a:outerShdw>
              </a:effectLst>
              <a:latin typeface="+mj-lt"/>
              <a:ea typeface="+mj-ea"/>
            </a:endParaRPr>
          </a:p>
        </p:txBody>
      </p:sp>
    </p:spTree>
    <p:extLst>
      <p:ext uri="{BB962C8B-B14F-4D97-AF65-F5344CB8AC3E}">
        <p14:creationId xmlns:p14="http://schemas.microsoft.com/office/powerpoint/2010/main" val="402243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293"/>
          <a:stretch/>
        </p:blipFill>
        <p:spPr>
          <a:xfrm>
            <a:off x="620995" y="1099038"/>
            <a:ext cx="7837610" cy="3683978"/>
          </a:xfrm>
          <a:prstGeom prst="rect">
            <a:avLst/>
          </a:prstGeom>
        </p:spPr>
      </p:pic>
      <p:sp>
        <p:nvSpPr>
          <p:cNvPr id="4" name="Ορθογώνιο 3"/>
          <p:cNvSpPr/>
          <p:nvPr/>
        </p:nvSpPr>
        <p:spPr>
          <a:xfrm>
            <a:off x="620995" y="392486"/>
            <a:ext cx="7491412" cy="492125"/>
          </a:xfrm>
          <a:prstGeom prst="rect">
            <a:avLst/>
          </a:prstGeom>
        </p:spPr>
        <p:txBody>
          <a:bodyPr wrap="none">
            <a:spAutoFit/>
          </a:bodyPr>
          <a:lstStyle/>
          <a:p>
            <a:pPr eaLnBrk="1" hangingPunct="1">
              <a:defRPr/>
            </a:pPr>
            <a:r>
              <a:rPr lang="el-GR" sz="2600" b="1" dirty="0">
                <a:solidFill>
                  <a:srgbClr val="002060"/>
                </a:solidFill>
                <a:effectLst>
                  <a:outerShdw blurRad="38100" dist="38100" dir="2700000" algn="tl">
                    <a:srgbClr val="000000">
                      <a:alpha val="43137"/>
                    </a:srgbClr>
                  </a:outerShdw>
                </a:effectLst>
                <a:latin typeface="+mj-lt"/>
                <a:ea typeface="+mj-ea"/>
              </a:rPr>
              <a:t>Μικροοργανισμοί</a:t>
            </a:r>
            <a:r>
              <a:rPr lang="en-US" sz="2600" b="1" dirty="0">
                <a:solidFill>
                  <a:srgbClr val="002060"/>
                </a:solidFill>
                <a:effectLst>
                  <a:outerShdw blurRad="38100" dist="38100" dir="2700000" algn="tl">
                    <a:srgbClr val="000000">
                      <a:alpha val="43137"/>
                    </a:srgbClr>
                  </a:outerShdw>
                </a:effectLst>
                <a:latin typeface="+mj-lt"/>
                <a:ea typeface="+mj-ea"/>
              </a:rPr>
              <a:t> – </a:t>
            </a:r>
            <a:r>
              <a:rPr lang="el-GR" sz="2600" b="1" dirty="0">
                <a:solidFill>
                  <a:srgbClr val="002060"/>
                </a:solidFill>
                <a:effectLst>
                  <a:outerShdw blurRad="38100" dist="38100" dir="2700000" algn="tl">
                    <a:srgbClr val="000000">
                      <a:alpha val="43137"/>
                    </a:srgbClr>
                  </a:outerShdw>
                </a:effectLst>
                <a:latin typeface="+mj-lt"/>
                <a:ea typeface="+mj-ea"/>
              </a:rPr>
              <a:t>«Καινοτόμα πράσινα εργαλεία»</a:t>
            </a:r>
            <a:endParaRPr lang="en-US" sz="2600" b="1" dirty="0">
              <a:solidFill>
                <a:srgbClr val="002060"/>
              </a:solidFill>
              <a:effectLst>
                <a:outerShdw blurRad="38100" dist="38100" dir="2700000" algn="tl">
                  <a:srgbClr val="000000">
                    <a:alpha val="43137"/>
                  </a:srgbClr>
                </a:outerShdw>
              </a:effectLst>
              <a:latin typeface="+mj-lt"/>
              <a:ea typeface="+mj-ea"/>
            </a:endParaRPr>
          </a:p>
        </p:txBody>
      </p:sp>
    </p:spTree>
    <p:extLst>
      <p:ext uri="{BB962C8B-B14F-4D97-AF65-F5344CB8AC3E}">
        <p14:creationId xmlns:p14="http://schemas.microsoft.com/office/powerpoint/2010/main" val="4152224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Τα δεδομένα είναι «χρήμα»</a:t>
            </a:r>
            <a:endParaRPr lang="el-GR" sz="2600" dirty="0"/>
          </a:p>
        </p:txBody>
      </p:sp>
      <p:pic>
        <p:nvPicPr>
          <p:cNvPr id="4" name="Εικόνα 1"/>
          <p:cNvPicPr>
            <a:picLocks noChangeAspect="1"/>
          </p:cNvPicPr>
          <p:nvPr/>
        </p:nvPicPr>
        <p:blipFill rotWithShape="1">
          <a:blip r:embed="rId3"/>
          <a:srcRect l="13854" t="27047" r="43825" b="22359"/>
          <a:stretch/>
        </p:blipFill>
        <p:spPr>
          <a:xfrm>
            <a:off x="838200" y="1106450"/>
            <a:ext cx="3932915" cy="3614405"/>
          </a:xfrm>
          <a:prstGeom prst="rect">
            <a:avLst/>
          </a:prstGeom>
        </p:spPr>
      </p:pic>
      <p:pic>
        <p:nvPicPr>
          <p:cNvPr id="6" name="Εικόνα 5"/>
          <p:cNvPicPr>
            <a:picLocks noChangeAspect="1"/>
          </p:cNvPicPr>
          <p:nvPr/>
        </p:nvPicPr>
        <p:blipFill rotWithShape="1">
          <a:blip r:embed="rId4">
            <a:extLst>
              <a:ext uri="{28A0092B-C50C-407E-A947-70E740481C1C}">
                <a14:useLocalDpi xmlns:a14="http://schemas.microsoft.com/office/drawing/2010/main" val="0"/>
              </a:ext>
            </a:extLst>
          </a:blip>
          <a:srcRect l="22563" t="16283" r="22303" b="16095"/>
          <a:stretch/>
        </p:blipFill>
        <p:spPr>
          <a:xfrm>
            <a:off x="4956559" y="1138612"/>
            <a:ext cx="3435411" cy="3550082"/>
          </a:xfrm>
          <a:prstGeom prst="rect">
            <a:avLst/>
          </a:prstGeom>
        </p:spPr>
      </p:pic>
    </p:spTree>
    <p:extLst>
      <p:ext uri="{BB962C8B-B14F-4D97-AF65-F5344CB8AC3E}">
        <p14:creationId xmlns:p14="http://schemas.microsoft.com/office/powerpoint/2010/main" val="425907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3"/>
          <a:srcRect l="12269" t="16007" r="13410" b="27451"/>
          <a:stretch/>
        </p:blipFill>
        <p:spPr>
          <a:xfrm>
            <a:off x="1429416" y="1074554"/>
            <a:ext cx="6491841" cy="3796624"/>
          </a:xfrm>
          <a:prstGeom prst="rect">
            <a:avLst/>
          </a:prstGeom>
        </p:spPr>
      </p:pic>
      <p:sp>
        <p:nvSpPr>
          <p:cNvPr id="3" name="Title 2"/>
          <p:cNvSpPr>
            <a:spLocks noGrp="1"/>
          </p:cNvSpPr>
          <p:nvPr>
            <p:ph type="title"/>
          </p:nvPr>
        </p:nvSpPr>
        <p:spPr>
          <a:xfrm>
            <a:off x="838200" y="183698"/>
            <a:ext cx="7306340" cy="816428"/>
          </a:xfrm>
        </p:spPr>
        <p:txBody>
          <a:bodyPr/>
          <a:lstStyle/>
          <a:p>
            <a:pPr algn="ct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Οι 100 </a:t>
            </a:r>
            <a:r>
              <a:rPr lang="en-US" sz="2600" b="1" dirty="0">
                <a:solidFill>
                  <a:srgbClr val="002060"/>
                </a:solidFill>
                <a:effectLst>
                  <a:outerShdw blurRad="38100" dist="38100" dir="2700000" algn="tl">
                    <a:srgbClr val="000000">
                      <a:alpha val="43137"/>
                    </a:srgbClr>
                  </a:outerShdw>
                </a:effectLst>
                <a:cs typeface="Arial" panose="020B0604020202020204" pitchFamily="34" charset="0"/>
              </a:rPr>
              <a:t>start up </a:t>
            </a:r>
            <a:r>
              <a:rPr lang="el-GR" sz="2600" b="1" dirty="0">
                <a:solidFill>
                  <a:srgbClr val="002060"/>
                </a:solidFill>
                <a:effectLst>
                  <a:outerShdw blurRad="38100" dist="38100" dir="2700000" algn="tl">
                    <a:srgbClr val="000000">
                      <a:alpha val="43137"/>
                    </a:srgbClr>
                  </a:outerShdw>
                </a:effectLst>
                <a:cs typeface="Arial" panose="020B0604020202020204" pitchFamily="34" charset="0"/>
              </a:rPr>
              <a:t>που αλλάζουν την παραγωγή</a:t>
            </a:r>
            <a:endParaRPr lang="el-GR" sz="2600" dirty="0"/>
          </a:p>
        </p:txBody>
      </p:sp>
      <p:sp>
        <p:nvSpPr>
          <p:cNvPr id="4" name="Οβάλ 3"/>
          <p:cNvSpPr/>
          <p:nvPr/>
        </p:nvSpPr>
        <p:spPr>
          <a:xfrm>
            <a:off x="4930923" y="3743058"/>
            <a:ext cx="692210" cy="282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40801559"/>
      </p:ext>
    </p:extLst>
  </p:cSld>
  <p:clrMapOvr>
    <a:masterClrMapping/>
  </p:clrMapOvr>
</p:sld>
</file>

<file path=ppt/theme/theme1.xml><?xml version="1.0" encoding="utf-8"?>
<a:theme xmlns:a="http://schemas.openxmlformats.org/drawingml/2006/main" name="Θέμα του Office">
  <a:themeElements>
    <a:clrScheme name="Piraeus Bank">
      <a:dk1>
        <a:srgbClr val="3C3B2F"/>
      </a:dk1>
      <a:lt1>
        <a:srgbClr val="FFFFFF"/>
      </a:lt1>
      <a:dk2>
        <a:srgbClr val="FAB414"/>
      </a:dk2>
      <a:lt2>
        <a:srgbClr val="E6E6E1"/>
      </a:lt2>
      <a:accent1>
        <a:srgbClr val="DCDCD7"/>
      </a:accent1>
      <a:accent2>
        <a:srgbClr val="003C96"/>
      </a:accent2>
      <a:accent3>
        <a:srgbClr val="D1AA71"/>
      </a:accent3>
      <a:accent4>
        <a:srgbClr val="B84F3E"/>
      </a:accent4>
      <a:accent5>
        <a:srgbClr val="3A73AE"/>
      </a:accent5>
      <a:accent6>
        <a:srgbClr val="A4A96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5669</TotalTime>
  <Words>2488</Words>
  <Application>Microsoft Office PowerPoint</Application>
  <PresentationFormat>Προβολή στην οθόνη (16:9)</PresentationFormat>
  <Paragraphs>273</Paragraphs>
  <Slides>30</Slides>
  <Notes>30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30</vt:i4>
      </vt:variant>
    </vt:vector>
  </HeadingPairs>
  <TitlesOfParts>
    <vt:vector size="39" baseType="lpstr">
      <vt:lpstr>MS PGothic</vt:lpstr>
      <vt:lpstr>SimSun</vt:lpstr>
      <vt:lpstr>Arial</vt:lpstr>
      <vt:lpstr>Arial Narrow</vt:lpstr>
      <vt:lpstr>Calibri</vt:lpstr>
      <vt:lpstr>Symbol</vt:lpstr>
      <vt:lpstr>Times New Roman</vt:lpstr>
      <vt:lpstr>UB-HelveticaCond</vt:lpstr>
      <vt:lpstr>Θέμα του Office</vt:lpstr>
      <vt:lpstr>Παρουσίαση του PowerPoint</vt:lpstr>
      <vt:lpstr>Παρουσίαση του PowerPoint</vt:lpstr>
      <vt:lpstr>Παρουσίαση του PowerPoint</vt:lpstr>
      <vt:lpstr>Ο σημαντικότερος κλάδος - χρήστης των drones   </vt:lpstr>
      <vt:lpstr>Παρουσίαση του PowerPoint</vt:lpstr>
      <vt:lpstr>Παρουσίαση του PowerPoint</vt:lpstr>
      <vt:lpstr>Παρουσίαση του PowerPoint</vt:lpstr>
      <vt:lpstr>Τα δεδομένα είναι «χρήμα»</vt:lpstr>
      <vt:lpstr>Οι 100 start up που αλλάζουν την παραγωγή</vt:lpstr>
      <vt:lpstr>«How Smart, Connected Products  are Transforming Competition»</vt:lpstr>
      <vt:lpstr>Η συνδεδεμένη αγελάδα «επικοινωνεί»</vt:lpstr>
      <vt:lpstr>Η συνδεδεμένη αγελάδα «επικοινωνεί»</vt:lpstr>
      <vt:lpstr>Ο «λόγος» στα φυτά</vt:lpstr>
      <vt:lpstr>Ψηφιακή τεχνολογία πολλαπλών διαστάσεων</vt:lpstr>
      <vt:lpstr>Υποστήριξη αποφάσεων παραγωγού</vt:lpstr>
      <vt:lpstr>Παρουσίαση του PowerPoint</vt:lpstr>
      <vt:lpstr>Ο «έξυπνος» καταναλωτής</vt:lpstr>
      <vt:lpstr>Ο «νέος» ανταγωνισμός</vt:lpstr>
      <vt:lpstr>Παρουσίαση του PowerPoint</vt:lpstr>
      <vt:lpstr>Παρουσίαση του PowerPoint</vt:lpstr>
      <vt:lpstr>Παρουσίαση του PowerPoint</vt:lpstr>
      <vt:lpstr>Παρουσίαση του PowerPoint</vt:lpstr>
      <vt:lpstr>Η σημασία της συνεργασίας για την πληροφορία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Μπερμπάτη Χρυσάνθη</dc:creator>
  <cp:lastModifiedBy>user</cp:lastModifiedBy>
  <cp:revision>760</cp:revision>
  <dcterms:created xsi:type="dcterms:W3CDTF">2016-08-25T12:46:03Z</dcterms:created>
  <dcterms:modified xsi:type="dcterms:W3CDTF">2017-11-03T20:02:55Z</dcterms:modified>
</cp:coreProperties>
</file>