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65" r:id="rId2"/>
    <p:sldId id="281" r:id="rId3"/>
    <p:sldId id="280" r:id="rId4"/>
    <p:sldId id="282" r:id="rId5"/>
    <p:sldId id="283" r:id="rId6"/>
    <p:sldId id="284" r:id="rId7"/>
    <p:sldId id="285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66"/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621" autoAdjust="0"/>
    <p:restoredTop sz="94602" autoAdjust="0"/>
  </p:normalViewPr>
  <p:slideViewPr>
    <p:cSldViewPr>
      <p:cViewPr>
        <p:scale>
          <a:sx n="72" d="100"/>
          <a:sy n="72" d="100"/>
        </p:scale>
        <p:origin x="-126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77A6B-58B7-4B26-A59A-84FF9A85E937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C0B22-CFD8-4DB4-BEE9-D5A6051900F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04656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8A33-8477-48A8-ADF1-3A4A1272C49E}" type="slidenum">
              <a:rPr lang="el-GR" smtClean="0"/>
              <a:pPr/>
              <a:t>1</a:t>
            </a:fld>
            <a:endParaRPr 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Cover</a:t>
            </a:r>
            <a:endParaRPr lang="el-G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C0B22-CFD8-4DB4-BEE9-D5A6051900F8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E48A33-8477-48A8-ADF1-3A4A1272C49E}" type="slidenum">
              <a:rPr lang="el-GR" smtClean="0"/>
              <a:pPr/>
              <a:t>7</a:t>
            </a:fld>
            <a:endParaRPr lang="el-G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Cover</a:t>
            </a:r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6B36-BB11-40F2-84F6-074A7C5F8714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F66-3407-400E-BDC1-5D424A9D3F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6917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6B36-BB11-40F2-84F6-074A7C5F8714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F66-3407-400E-BDC1-5D424A9D3F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9608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6B36-BB11-40F2-84F6-074A7C5F8714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F66-3407-400E-BDC1-5D424A9D3F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3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6B36-BB11-40F2-84F6-074A7C5F8714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F66-3407-400E-BDC1-5D424A9D3F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550810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6B36-BB11-40F2-84F6-074A7C5F8714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F66-3407-400E-BDC1-5D424A9D3F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91181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6B36-BB11-40F2-84F6-074A7C5F8714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F66-3407-400E-BDC1-5D424A9D3F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77402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6B36-BB11-40F2-84F6-074A7C5F8714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F66-3407-400E-BDC1-5D424A9D3F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67277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6B36-BB11-40F2-84F6-074A7C5F8714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F66-3407-400E-BDC1-5D424A9D3F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08347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6B36-BB11-40F2-84F6-074A7C5F8714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F66-3407-400E-BDC1-5D424A9D3F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2231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6B36-BB11-40F2-84F6-074A7C5F8714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F66-3407-400E-BDC1-5D424A9D3F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188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B6B36-BB11-40F2-84F6-074A7C5F8714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276F66-3407-400E-BDC1-5D424A9D3F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30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B6B36-BB11-40F2-84F6-074A7C5F8714}" type="datetimeFigureOut">
              <a:rPr lang="el-GR" smtClean="0"/>
              <a:pPr/>
              <a:t>3/11/2017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76F66-3407-400E-BDC1-5D424A9D3F1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9602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point_n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-206192"/>
            <a:ext cx="10437813" cy="75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142875" y="2130425"/>
            <a:ext cx="8786813" cy="1436687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ΠΟΛΟΣ ΑΝΑΠΤΥΞΗΣ ΣΥΝΕΡΓΑΣΙΩΝ ΚΑΙ ΚΑΙΝΟΤΟΜΙΑΣ</a:t>
            </a:r>
            <a:endParaRPr lang="el-GR" dirty="0"/>
          </a:p>
        </p:txBody>
      </p:sp>
      <p:sp>
        <p:nvSpPr>
          <p:cNvPr id="2052" name="3 - Υπότιτλος"/>
          <p:cNvSpPr>
            <a:spLocks noGrp="1"/>
          </p:cNvSpPr>
          <p:nvPr>
            <p:ph type="subTitle" idx="1"/>
          </p:nvPr>
        </p:nvSpPr>
        <p:spPr>
          <a:xfrm>
            <a:off x="1277938" y="3645024"/>
            <a:ext cx="6368752" cy="12961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ICT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πάρκο  /  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Θ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ερμοκοιτίδα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Cluster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Ανάπτυξης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λογισμικού</a:t>
            </a:r>
            <a:endParaRPr lang="el-GR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 smtClean="0"/>
              <a:t> 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Νεοφυείς επιχειρήσεις (</a:t>
            </a:r>
            <a:r>
              <a:rPr lang="el-GR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startups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535609"/>
            <a:ext cx="1835696" cy="2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99592" y="1268760"/>
            <a:ext cx="7408333" cy="489654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l-GR" sz="1600" dirty="0" smtClean="0"/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Νεοφυείς επιχειρήσεις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endParaRPr lang="el-GR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l-GR" sz="1600" dirty="0" smtClean="0"/>
              <a:t>Νεοφυείς επιχειρήσεις, </a:t>
            </a:r>
            <a:r>
              <a:rPr lang="en-US" sz="1600" dirty="0" smtClean="0"/>
              <a:t>( </a:t>
            </a:r>
            <a:r>
              <a:rPr lang="el-GR" sz="1600" dirty="0" smtClean="0"/>
              <a:t>συχνά ως </a:t>
            </a:r>
            <a:r>
              <a:rPr lang="en-US" sz="1600" dirty="0" smtClean="0"/>
              <a:t>start</a:t>
            </a:r>
            <a:r>
              <a:rPr lang="el-GR" sz="1600" dirty="0" err="1" smtClean="0"/>
              <a:t>up</a:t>
            </a:r>
            <a:r>
              <a:rPr lang="en-US" sz="1600" dirty="0" smtClean="0"/>
              <a:t>)</a:t>
            </a:r>
            <a:r>
              <a:rPr lang="el-GR" sz="1600" dirty="0" smtClean="0"/>
              <a:t> θεωρούνται οι επιχειρήσεις που μόλις έχουν ιδρυθεί, ανεξάρτητα από τη νομική τους μορφή, και οι οποίες χαρακτηρίζονται από την ύπαρξη κάποιας καινοτομίας στη επιχειρηματική ιδέα.</a:t>
            </a:r>
          </a:p>
          <a:p>
            <a:pPr marL="0" indent="0" algn="just">
              <a:buNone/>
            </a:pPr>
            <a:endParaRPr lang="el-GR" sz="1600" dirty="0" smtClean="0"/>
          </a:p>
          <a:p>
            <a:pPr marL="0" indent="0" algn="just">
              <a:buNone/>
            </a:pP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l-GR" sz="2000" b="1" dirty="0" err="1" smtClean="0">
                <a:solidFill>
                  <a:schemeClr val="accent2">
                    <a:lumMod val="75000"/>
                  </a:schemeClr>
                </a:solidFill>
              </a:rPr>
              <a:t>tartup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el-G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el-GR" sz="1600" dirty="0" err="1" smtClean="0"/>
              <a:t>startup</a:t>
            </a:r>
            <a:r>
              <a:rPr lang="el-GR" sz="1600" dirty="0" smtClean="0"/>
              <a:t> είναι </a:t>
            </a:r>
            <a:r>
              <a:rPr lang="el-GR" sz="1600" i="1" dirty="0" smtClean="0"/>
              <a:t>η επιχείρηση που διαθέτει ένα επαναλαμβανόμενο και κλιμακούμενο επιχειρηματικό μοντέλο, εμπεριέχει κάποιου είδους καινοτομία και βρίσκεται στα πρώτα έτη λειτουργίας της</a:t>
            </a:r>
            <a:r>
              <a:rPr lang="el-GR" sz="1600" dirty="0" smtClean="0"/>
              <a:t>.</a:t>
            </a:r>
          </a:p>
          <a:p>
            <a:pPr lvl="1" algn="just"/>
            <a:r>
              <a:rPr lang="el-GR" sz="1400" i="1" dirty="0" smtClean="0"/>
              <a:t>Επαναλαμβανόμενο &amp; κλιμακούμενο επιχειρηματικό μοντέλο</a:t>
            </a:r>
          </a:p>
          <a:p>
            <a:pPr lvl="1" algn="just"/>
            <a:r>
              <a:rPr lang="el-GR" sz="1400" b="1" dirty="0" smtClean="0"/>
              <a:t>Καινοτομία</a:t>
            </a:r>
          </a:p>
          <a:p>
            <a:pPr lvl="1" algn="just"/>
            <a:r>
              <a:rPr lang="el-GR" sz="1400" b="1" dirty="0" smtClean="0"/>
              <a:t>Δυναμική ραγδαίας ανάπτυξης</a:t>
            </a:r>
          </a:p>
          <a:p>
            <a:pPr lvl="1" algn="just"/>
            <a:r>
              <a:rPr lang="el-GR" sz="1400" i="1" dirty="0" smtClean="0"/>
              <a:t>ανοιχτή σε εναλλακτική χρηματοδότηση</a:t>
            </a:r>
          </a:p>
          <a:p>
            <a:pPr lvl="1" algn="just"/>
            <a:r>
              <a:rPr lang="el-GR" sz="1400" b="1" dirty="0" smtClean="0"/>
              <a:t>Ποικιλομορφία και συνοχή ομάδας</a:t>
            </a:r>
          </a:p>
          <a:p>
            <a:pPr lvl="1" algn="just"/>
            <a:r>
              <a:rPr lang="el-GR" sz="1400" b="1" dirty="0" smtClean="0"/>
              <a:t>Μορφή προσωρινού οργανισμού</a:t>
            </a:r>
          </a:p>
          <a:p>
            <a:pPr lvl="1" algn="just"/>
            <a:endParaRPr lang="el-GR" sz="1400" i="1" dirty="0" smtClean="0"/>
          </a:p>
          <a:p>
            <a:pPr algn="just"/>
            <a:endParaRPr lang="el-GR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l-GR" sz="1600" b="1" dirty="0" smtClean="0"/>
              <a:t> </a:t>
            </a:r>
            <a:endParaRPr lang="el-GR" sz="1600" dirty="0"/>
          </a:p>
          <a:p>
            <a:pPr algn="just">
              <a:spcBef>
                <a:spcPts val="0"/>
              </a:spcBef>
            </a:pPr>
            <a:endParaRPr lang="el-GR" sz="1600" dirty="0"/>
          </a:p>
          <a:p>
            <a:pPr marL="0" indent="0" algn="just">
              <a:spcBef>
                <a:spcPts val="0"/>
              </a:spcBef>
              <a:buNone/>
            </a:pPr>
            <a:endParaRPr lang="el-GR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l-GR" sz="1600" dirty="0" smtClean="0"/>
              <a:t> </a:t>
            </a:r>
            <a:endParaRPr lang="el-GR" sz="2800" i="1" dirty="0"/>
          </a:p>
        </p:txBody>
      </p:sp>
      <p:pic>
        <p:nvPicPr>
          <p:cNvPr id="2050" name="Εικόνα 2" descr="Z:\My Book (E)\michalis\cluster\Logo Μελών\Cluste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6408650"/>
            <a:ext cx="2871770" cy="4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3.jpeg"/>
          <p:cNvPicPr/>
          <p:nvPr/>
        </p:nvPicPr>
        <p:blipFill rotWithShape="1">
          <a:blip r:embed="rId4" cstate="print"/>
          <a:srcRect b="7992"/>
          <a:stretch/>
        </p:blipFill>
        <p:spPr bwMode="auto">
          <a:xfrm>
            <a:off x="4860032" y="3573016"/>
            <a:ext cx="412425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/>
            </a:ext>
          </a:extLst>
        </p:spPr>
      </p:pic>
    </p:spTree>
    <p:extLst>
      <p:ext uri="{BB962C8B-B14F-4D97-AF65-F5344CB8AC3E}">
        <p14:creationId xmlns:p14="http://schemas.microsoft.com/office/powerpoint/2010/main" xmlns="" val="31074387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Φιλικό  Οικοσύστημα  </a:t>
            </a:r>
            <a:r>
              <a:rPr lang="el-GR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81328"/>
            <a:ext cx="1835696" cy="2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99592" y="1052736"/>
            <a:ext cx="7408333" cy="4896544"/>
          </a:xfrm>
        </p:spPr>
        <p:txBody>
          <a:bodyPr>
            <a:noAutofit/>
          </a:bodyPr>
          <a:lstStyle/>
          <a:p>
            <a:pPr lvl="0"/>
            <a:r>
              <a:rPr lang="el-GR" sz="2000" dirty="0" smtClean="0"/>
              <a:t>Μηχανισμοί επιχειρηματικής επώασης</a:t>
            </a:r>
          </a:p>
          <a:p>
            <a:pPr lvl="0"/>
            <a:r>
              <a:rPr lang="el-GR" sz="2000" dirty="0" smtClean="0"/>
              <a:t>Επιχειρηματικές προ-θερμοκοιτίδες ( </a:t>
            </a:r>
            <a:r>
              <a:rPr lang="el-GR" sz="2000" dirty="0" err="1" smtClean="0"/>
              <a:t>Bussiness</a:t>
            </a:r>
            <a:r>
              <a:rPr lang="el-GR" sz="2000" dirty="0" smtClean="0"/>
              <a:t> </a:t>
            </a:r>
            <a:r>
              <a:rPr lang="el-GR" sz="2000" dirty="0" err="1" smtClean="0"/>
              <a:t>pre</a:t>
            </a:r>
            <a:r>
              <a:rPr lang="el-GR" sz="2000" dirty="0" smtClean="0"/>
              <a:t>-</a:t>
            </a:r>
            <a:r>
              <a:rPr lang="el-GR" sz="2000" dirty="0" err="1" smtClean="0"/>
              <a:t>incubators</a:t>
            </a:r>
            <a:r>
              <a:rPr lang="el-GR" sz="2000" dirty="0" smtClean="0"/>
              <a:t>)</a:t>
            </a:r>
          </a:p>
          <a:p>
            <a:pPr lvl="0"/>
            <a:r>
              <a:rPr lang="el-GR" sz="2000" dirty="0" smtClean="0"/>
              <a:t>Επιχειρηματικές θερμοκοιτίδες ( </a:t>
            </a:r>
            <a:r>
              <a:rPr lang="el-GR" sz="2000" dirty="0" err="1" smtClean="0"/>
              <a:t>Bussiness</a:t>
            </a:r>
            <a:r>
              <a:rPr lang="el-GR" sz="2000" dirty="0" smtClean="0"/>
              <a:t> </a:t>
            </a:r>
            <a:r>
              <a:rPr lang="el-GR" sz="2000" dirty="0" err="1" smtClean="0"/>
              <a:t>incubators</a:t>
            </a:r>
            <a:r>
              <a:rPr lang="el-GR" sz="2000" dirty="0" smtClean="0"/>
              <a:t>)</a:t>
            </a:r>
          </a:p>
          <a:p>
            <a:pPr lvl="0"/>
            <a:r>
              <a:rPr lang="el-GR" sz="2000" dirty="0" smtClean="0"/>
              <a:t>Επιχειρηματικοί Επιταχυντές (</a:t>
            </a:r>
            <a:r>
              <a:rPr lang="el-GR" sz="2000" dirty="0" err="1" smtClean="0"/>
              <a:t>Accelerators</a:t>
            </a:r>
            <a:r>
              <a:rPr lang="el-GR" sz="2000" dirty="0" smtClean="0"/>
              <a:t>)</a:t>
            </a:r>
          </a:p>
          <a:p>
            <a:pPr lvl="0"/>
            <a:r>
              <a:rPr lang="el-GR" sz="2000" dirty="0" smtClean="0"/>
              <a:t>Πηγές Χρηματοδότησης</a:t>
            </a:r>
          </a:p>
          <a:p>
            <a:pPr lvl="0"/>
            <a:r>
              <a:rPr lang="el-GR" sz="2000" dirty="0" smtClean="0"/>
              <a:t>Συνεργατικοί χώροι</a:t>
            </a:r>
            <a:r>
              <a:rPr lang="en-US" sz="2000" dirty="0" smtClean="0"/>
              <a:t> (Co-working spaces)</a:t>
            </a:r>
            <a:endParaRPr lang="el-GR" sz="2000" dirty="0" smtClean="0"/>
          </a:p>
          <a:p>
            <a:pPr marL="0" indent="0" algn="just">
              <a:buNone/>
            </a:pPr>
            <a:endParaRPr lang="el-GR" sz="1600" dirty="0" smtClean="0"/>
          </a:p>
          <a:p>
            <a:pPr marL="0" indent="0" algn="just">
              <a:buNone/>
            </a:pPr>
            <a:endParaRPr lang="el-GR" sz="1600" dirty="0" smtClean="0"/>
          </a:p>
          <a:p>
            <a:pPr marL="0" indent="0" algn="just">
              <a:buNone/>
            </a:pPr>
            <a:endParaRPr lang="el-GR" sz="1600" dirty="0" smtClean="0"/>
          </a:p>
          <a:p>
            <a:pPr algn="just"/>
            <a:endParaRPr lang="el-GR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l-GR" sz="1600" b="1" dirty="0" smtClean="0"/>
              <a:t> </a:t>
            </a:r>
            <a:endParaRPr lang="el-GR" sz="1600" dirty="0"/>
          </a:p>
          <a:p>
            <a:pPr algn="just">
              <a:spcBef>
                <a:spcPts val="0"/>
              </a:spcBef>
            </a:pPr>
            <a:endParaRPr lang="el-GR" sz="1600" dirty="0"/>
          </a:p>
          <a:p>
            <a:pPr marL="0" indent="0" algn="just">
              <a:spcBef>
                <a:spcPts val="0"/>
              </a:spcBef>
              <a:buNone/>
            </a:pPr>
            <a:endParaRPr lang="el-GR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l-GR" sz="1600" dirty="0" smtClean="0"/>
              <a:t> </a:t>
            </a:r>
            <a:endParaRPr lang="el-GR" sz="2800" i="1" dirty="0"/>
          </a:p>
        </p:txBody>
      </p:sp>
      <p:pic>
        <p:nvPicPr>
          <p:cNvPr id="8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7128792" cy="36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074387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66130"/>
          </a:xfrm>
        </p:spPr>
        <p:txBody>
          <a:bodyPr>
            <a:normAutofit/>
          </a:bodyPr>
          <a:lstStyle/>
          <a:p>
            <a:pPr algn="l"/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Φιλικό  Οικοσύστημα  </a:t>
            </a:r>
            <a:r>
              <a:rPr lang="el-GR" sz="3600" b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startup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381328"/>
            <a:ext cx="1835696" cy="2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99592" y="1052736"/>
            <a:ext cx="7408333" cy="4896544"/>
          </a:xfrm>
        </p:spPr>
        <p:txBody>
          <a:bodyPr>
            <a:noAutofit/>
          </a:bodyPr>
          <a:lstStyle/>
          <a:p>
            <a:pPr lvl="0"/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Επιχειρηματικές προ-θερμοκοιτίδες ( 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Bussiness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pre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incubators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pPr lvl="0"/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Επιχειρηματικές θερμοκοιτίδες ( 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Bussiness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incubators</a:t>
            </a:r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)</a:t>
            </a:r>
          </a:p>
          <a:p>
            <a:pPr marL="0" indent="0" algn="just">
              <a:buNone/>
            </a:pPr>
            <a:endParaRPr lang="el-GR" sz="1600" dirty="0" smtClean="0"/>
          </a:p>
          <a:p>
            <a:pPr marL="0" indent="0" algn="just">
              <a:buNone/>
            </a:pPr>
            <a:endParaRPr lang="el-GR" sz="1600" dirty="0" smtClean="0"/>
          </a:p>
          <a:p>
            <a:pPr marL="0" indent="0" algn="just">
              <a:buNone/>
            </a:pPr>
            <a:endParaRPr lang="el-GR" sz="1600" dirty="0" smtClean="0"/>
          </a:p>
          <a:p>
            <a:pPr algn="just"/>
            <a:endParaRPr lang="el-GR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l-GR" sz="1600" b="1" dirty="0" smtClean="0"/>
              <a:t> </a:t>
            </a:r>
            <a:endParaRPr lang="el-GR" sz="1600" dirty="0"/>
          </a:p>
          <a:p>
            <a:pPr algn="just">
              <a:spcBef>
                <a:spcPts val="0"/>
              </a:spcBef>
            </a:pPr>
            <a:endParaRPr lang="el-GR" sz="1600" dirty="0"/>
          </a:p>
          <a:p>
            <a:pPr marL="0" indent="0" algn="just">
              <a:spcBef>
                <a:spcPts val="0"/>
              </a:spcBef>
              <a:buNone/>
            </a:pPr>
            <a:endParaRPr lang="el-GR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l-GR" sz="1600" dirty="0" smtClean="0"/>
              <a:t> </a:t>
            </a:r>
            <a:endParaRPr lang="el-GR" sz="2800" i="1" dirty="0"/>
          </a:p>
        </p:txBody>
      </p:sp>
      <p:pic>
        <p:nvPicPr>
          <p:cNvPr id="6" name="Pictur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88840"/>
            <a:ext cx="748883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Εικόνα 2" descr="Z:\My Book (E)\michalis\cluster\Logo Μελών\Cluster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408650"/>
            <a:ext cx="2871770" cy="4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74387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97552" cy="1196752"/>
          </a:xfrm>
        </p:spPr>
        <p:txBody>
          <a:bodyPr>
            <a:normAutofit/>
          </a:bodyPr>
          <a:lstStyle/>
          <a:p>
            <a:pPr algn="l"/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Χρηματοδοτική υποστήριξη 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</a:t>
            </a:r>
            <a:r>
              <a:rPr lang="el-G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νεανικής επιχειρηματικότητας</a:t>
            </a:r>
            <a:endParaRPr lang="el-GR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381328"/>
            <a:ext cx="1835696" cy="29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99592" y="1052736"/>
            <a:ext cx="7408333" cy="4896544"/>
          </a:xfrm>
        </p:spPr>
        <p:txBody>
          <a:bodyPr>
            <a:noAutofit/>
          </a:bodyPr>
          <a:lstStyle/>
          <a:p>
            <a:pPr lvl="0"/>
            <a:endParaRPr lang="el-GR" sz="2000" dirty="0" smtClean="0"/>
          </a:p>
          <a:p>
            <a:pPr lvl="0"/>
            <a:endParaRPr lang="el-GR" sz="2000" dirty="0" smtClean="0"/>
          </a:p>
          <a:p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ΚΛΑΣΙΚΑ ΕΡΓΑΛΕΙΑ ΧΡΗΜΑΤΟΔΟΤΗΣΗΣ</a:t>
            </a:r>
          </a:p>
          <a:p>
            <a:pPr lvl="1"/>
            <a:r>
              <a:rPr lang="el-GR" sz="1600" dirty="0" smtClean="0"/>
              <a:t>Ίδια κεφάλαια</a:t>
            </a:r>
          </a:p>
          <a:p>
            <a:pPr lvl="1"/>
            <a:r>
              <a:rPr lang="el-GR" sz="1600" dirty="0" smtClean="0"/>
              <a:t>Οικογένεια και φίλοι</a:t>
            </a:r>
          </a:p>
          <a:p>
            <a:pPr lvl="1"/>
            <a:r>
              <a:rPr lang="el-GR" sz="1600" dirty="0" smtClean="0"/>
              <a:t>Δάνεια.</a:t>
            </a:r>
          </a:p>
          <a:p>
            <a:pPr lvl="1"/>
            <a:r>
              <a:rPr lang="el-GR" sz="1600" dirty="0" smtClean="0"/>
              <a:t>Επιδοτήσεις</a:t>
            </a:r>
          </a:p>
          <a:p>
            <a:pPr lvl="1"/>
            <a:r>
              <a:rPr lang="el-GR" sz="1600" dirty="0" smtClean="0"/>
              <a:t>Ερευνητικά προγράμματα</a:t>
            </a:r>
          </a:p>
          <a:p>
            <a:endParaRPr lang="el-GR" sz="2000" b="1" dirty="0" smtClean="0"/>
          </a:p>
          <a:p>
            <a:r>
              <a:rPr lang="el-GR" sz="2000" b="1" dirty="0" smtClean="0"/>
              <a:t> </a:t>
            </a:r>
            <a:r>
              <a:rPr lang="el-GR" sz="2000" b="1" dirty="0" smtClean="0">
                <a:solidFill>
                  <a:schemeClr val="accent2">
                    <a:lumMod val="75000"/>
                  </a:schemeClr>
                </a:solidFill>
              </a:rPr>
              <a:t>ΝΕΕΣ ΠΡΑΚΤΙΚΕΣ ΧΡΗΜΑΤΟΔΟΤΗΣΗΣ</a:t>
            </a:r>
          </a:p>
          <a:p>
            <a:pPr lvl="1"/>
            <a:r>
              <a:rPr lang="el-GR" sz="1600" dirty="0" smtClean="0"/>
              <a:t>ΕΠΙΧΕΙΡΗΜΑΤΙΚΟΙ ΑΓΓΕΛΟΙ </a:t>
            </a:r>
          </a:p>
          <a:p>
            <a:pPr lvl="1"/>
            <a:r>
              <a:rPr lang="el-GR" sz="1600" dirty="0" smtClean="0"/>
              <a:t>VENTURE CAPITALS </a:t>
            </a:r>
          </a:p>
          <a:p>
            <a:pPr lvl="1"/>
            <a:r>
              <a:rPr lang="el-GR" sz="1600" dirty="0" smtClean="0"/>
              <a:t>ΕΤΑΙΡΙΚΟΙ ΕΠΕΝΔΥΤΕΣ (</a:t>
            </a:r>
            <a:r>
              <a:rPr lang="el-GR" sz="1600" dirty="0" err="1" smtClean="0"/>
              <a:t>Corporate</a:t>
            </a:r>
            <a:r>
              <a:rPr lang="el-GR" sz="1600" dirty="0" smtClean="0"/>
              <a:t> </a:t>
            </a:r>
            <a:r>
              <a:rPr lang="el-GR" sz="1600" dirty="0" err="1" smtClean="0"/>
              <a:t>Investors</a:t>
            </a:r>
            <a:endParaRPr lang="el-GR" sz="1600" dirty="0" smtClean="0"/>
          </a:p>
          <a:p>
            <a:pPr lvl="1"/>
            <a:r>
              <a:rPr lang="el-GR" sz="1600" dirty="0" smtClean="0"/>
              <a:t>ΧΡΗΜΑΤΟΔΟΤΗΣΗ ΑΠΟ ΤΟ ΠΛΗΘΟΣ (</a:t>
            </a:r>
            <a:r>
              <a:rPr lang="el-GR" sz="1600" dirty="0" err="1" smtClean="0"/>
              <a:t>Crowdfunding</a:t>
            </a:r>
            <a:r>
              <a:rPr lang="el-GR" sz="1600" dirty="0" smtClean="0"/>
              <a:t>) </a:t>
            </a:r>
          </a:p>
          <a:p>
            <a:pPr lvl="0"/>
            <a:endParaRPr lang="el-GR" sz="2000" dirty="0" smtClean="0"/>
          </a:p>
          <a:p>
            <a:pPr lvl="1"/>
            <a:endParaRPr lang="el-GR" sz="1600" dirty="0" smtClean="0"/>
          </a:p>
          <a:p>
            <a:pPr marL="0" indent="0" algn="just">
              <a:buNone/>
            </a:pPr>
            <a:endParaRPr lang="el-GR" sz="1600" dirty="0" smtClean="0"/>
          </a:p>
          <a:p>
            <a:pPr algn="just"/>
            <a:endParaRPr lang="el-GR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l-GR" sz="1600" b="1" dirty="0" smtClean="0"/>
              <a:t> </a:t>
            </a:r>
            <a:endParaRPr lang="el-GR" sz="1600" dirty="0"/>
          </a:p>
          <a:p>
            <a:pPr algn="just">
              <a:spcBef>
                <a:spcPts val="0"/>
              </a:spcBef>
            </a:pPr>
            <a:endParaRPr lang="el-GR" sz="1600" dirty="0"/>
          </a:p>
          <a:p>
            <a:pPr marL="0" indent="0" algn="just">
              <a:spcBef>
                <a:spcPts val="0"/>
              </a:spcBef>
              <a:buNone/>
            </a:pPr>
            <a:endParaRPr lang="el-GR" sz="16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el-GR" sz="1600" dirty="0" smtClean="0"/>
              <a:t> </a:t>
            </a:r>
            <a:endParaRPr lang="el-GR" sz="2800" i="1" dirty="0"/>
          </a:p>
        </p:txBody>
      </p:sp>
      <p:pic>
        <p:nvPicPr>
          <p:cNvPr id="6" name="Εικόνα 2" descr="Z:\My Book (E)\michalis\cluster\Logo Μελών\Cluster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408650"/>
            <a:ext cx="2871770" cy="4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Αποτέλεσμα εικόνας για χρηματοδοτηση επιχειρησεω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564904"/>
            <a:ext cx="3192291" cy="2146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743875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7279" y="3000372"/>
            <a:ext cx="8557209" cy="2893100"/>
          </a:xfrm>
          <a:prstGeom prst="rect">
            <a:avLst/>
          </a:prstGeom>
          <a:solidFill>
            <a:schemeClr val="bg2"/>
          </a:solidFill>
          <a:effectLst>
            <a:outerShdw blurRad="342900" dist="38100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1">
                    <a:lumMod val="75000"/>
                  </a:schemeClr>
                </a:solidFill>
              </a:rPr>
              <a:t>Οφέλη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Ανάπτυξη της νέας επιχειρηματικότητας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Ενίσχυση της καινοτομίας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Αύξηση της εξωστρέφειας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Αξιοποίηση </a:t>
            </a:r>
            <a:r>
              <a:rPr lang="el-GR" dirty="0"/>
              <a:t>του Ανθρώπινου δυναμικού της  χώρας , μείωση του </a:t>
            </a:r>
            <a:r>
              <a:rPr lang="en-US" dirty="0"/>
              <a:t>brain drain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Μείωση της ανεργίας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Συμμετοχή στο </a:t>
            </a:r>
            <a:r>
              <a:rPr lang="el-GR" dirty="0"/>
              <a:t>εγχείρημα όλων των τοπικών φορέων (ΟΤΑ Α’ &amp; Β’, Επιμελητήρια, ΑΕΙ, </a:t>
            </a:r>
            <a:r>
              <a:rPr lang="el-GR" dirty="0" smtClean="0"/>
              <a:t>ΤΕΙ, Ακαδημαϊκή Ερευνητική κοινότητα)</a:t>
            </a:r>
            <a:endParaRPr lang="el-GR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Προσέλκυση επενδύσεων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Αύξηση της παραγωγικότητας και της ανταγωνιστικότητας της χώρας</a:t>
            </a:r>
            <a:endParaRPr lang="el-GR" sz="2000" dirty="0"/>
          </a:p>
        </p:txBody>
      </p:sp>
      <p:pic>
        <p:nvPicPr>
          <p:cNvPr id="1028" name="Picture 4" descr="Αποτέλεσμα εικόνας για business incubato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714356"/>
            <a:ext cx="4558510" cy="217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Τεχνόπολι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4895" y="6309320"/>
            <a:ext cx="1296144" cy="2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3881972" cy="2689946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ΑΝΑΠΤΥΞΗ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ΘΕΡΜΟΚΟΙΤΙΔΩΝ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ΠΡΟ_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ΘΕΡΜΟΚΟΙΤΙΔΩΝ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ΝΕΩΝ ΤΕΧΝΟΛΟΓΙΩΝ</a:t>
            </a:r>
            <a:endParaRPr lang="el-G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Εικόνα 2" descr="Z:\My Book (E)\michalis\cluster\Logo Μελών\Cluster 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6408650"/>
            <a:ext cx="2871770" cy="4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2205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werpoint_n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-206192"/>
            <a:ext cx="10437813" cy="756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142875" y="2130425"/>
            <a:ext cx="8786813" cy="1436687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ΠΟΛΟΣ ΑΝΑΠΤΥΞΗΣ ΣΥΝΕΡΓΑΣΙΩΝ ΚΑΙ ΚΑΙΝΟΤΟΜΙΑΣ</a:t>
            </a:r>
            <a:endParaRPr lang="el-GR" dirty="0"/>
          </a:p>
        </p:txBody>
      </p:sp>
      <p:sp>
        <p:nvSpPr>
          <p:cNvPr id="2052" name="3 - Υπότιτλος"/>
          <p:cNvSpPr>
            <a:spLocks noGrp="1"/>
          </p:cNvSpPr>
          <p:nvPr>
            <p:ph type="subTitle" idx="1"/>
          </p:nvPr>
        </p:nvSpPr>
        <p:spPr>
          <a:xfrm>
            <a:off x="1277938" y="3645024"/>
            <a:ext cx="6368752" cy="129614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ICT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πάρκο  /   </a:t>
            </a:r>
            <a:r>
              <a:rPr lang="el-GR" b="1" dirty="0">
                <a:solidFill>
                  <a:schemeClr val="accent2">
                    <a:lumMod val="75000"/>
                  </a:schemeClr>
                </a:solidFill>
              </a:rPr>
              <a:t>Θ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ερμοκοιτίδα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Cluster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Ανάπτυξης </a:t>
            </a:r>
            <a:r>
              <a:rPr lang="el-GR" b="1" dirty="0" smtClean="0">
                <a:solidFill>
                  <a:schemeClr val="accent2">
                    <a:lumMod val="75000"/>
                  </a:schemeClr>
                </a:solidFill>
              </a:rPr>
              <a:t>λογισμικού</a:t>
            </a:r>
            <a:endParaRPr lang="el-GR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274</Words>
  <Application>Microsoft Office PowerPoint</Application>
  <PresentationFormat>Προβολή στην οθόνη (4:3)</PresentationFormat>
  <Paragraphs>88</Paragraphs>
  <Slides>7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Θέμα του Office</vt:lpstr>
      <vt:lpstr>ΠΟΛΟΣ ΑΝΑΠΤΥΞΗΣ ΣΥΝΕΡΓΑΣΙΩΝ ΚΑΙ ΚΑΙΝΟΤΟΜΙΑΣ</vt:lpstr>
      <vt:lpstr> Νεοφυείς επιχειρήσεις (startups)</vt:lpstr>
      <vt:lpstr>Φιλικό  Οικοσύστημα  startup </vt:lpstr>
      <vt:lpstr>Φιλικό  Οικοσύστημα  startup </vt:lpstr>
      <vt:lpstr>Χρηματοδοτική υποστήριξη  της νεανικής επιχειρηματικότητας</vt:lpstr>
      <vt:lpstr>ΑΝΑΠΤΥΞΗ ΘΕΡΜΟΚΟΙΤΙΔΩΝ ΠΡΟ_ΘΕΡΜΟΚΟΙΤΙΔΩΝ   ΝΕΩΝ ΤΕΧΝΟΛΟΓΙΩΝ</vt:lpstr>
      <vt:lpstr>ΠΟΛΟΣ ΑΝΑΠΤΥΞΗΣ ΣΥΝΕΡΓΑΣΙΩΝ ΚΑΙ ΚΑΙΝΟΤΟΜΙΑΣ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KYRIAKOS MALLINIS</dc:creator>
  <cp:lastModifiedBy>mike</cp:lastModifiedBy>
  <cp:revision>65</cp:revision>
  <dcterms:created xsi:type="dcterms:W3CDTF">2017-03-14T17:46:27Z</dcterms:created>
  <dcterms:modified xsi:type="dcterms:W3CDTF">2017-11-03T10:29:39Z</dcterms:modified>
</cp:coreProperties>
</file>