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10"/>
  </p:notesMasterIdLst>
  <p:handoutMasterIdLst>
    <p:handoutMasterId r:id="rId11"/>
  </p:handoutMasterIdLst>
  <p:sldIdLst>
    <p:sldId id="390" r:id="rId2"/>
    <p:sldId id="393" r:id="rId3"/>
    <p:sldId id="356" r:id="rId4"/>
    <p:sldId id="358" r:id="rId5"/>
    <p:sldId id="394" r:id="rId6"/>
    <p:sldId id="391" r:id="rId7"/>
    <p:sldId id="395" r:id="rId8"/>
    <p:sldId id="392" r:id="rId9"/>
  </p:sldIdLst>
  <p:sldSz cx="9144000" cy="6858000" type="screen4x3"/>
  <p:notesSz cx="6769100" cy="9906000"/>
  <p:embeddedFontLst>
    <p:embeddedFont>
      <p:font typeface="Montserrat" charset="0"/>
      <p:regular r:id="rId12"/>
      <p:bold r:id="rId13"/>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0">
          <p15:clr>
            <a:srgbClr val="A4A3A4"/>
          </p15:clr>
        </p15:guide>
        <p15:guide id="2" pos="21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a:srgbClr val="3F4747"/>
    <a:srgbClr val="576161"/>
    <a:srgbClr val="9BA7A7"/>
    <a:srgbClr val="51DEF1"/>
    <a:srgbClr val="3399FF"/>
    <a:srgbClr val="88B8BA"/>
    <a:srgbClr val="113237"/>
    <a:srgbClr val="70C6D2"/>
    <a:srgbClr val="403C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19EFB4F-CB3E-4DA8-9434-B1599A1E4BC7}">
  <a:tblStyle styleId="{319EFB4F-CB3E-4DA8-9434-B1599A1E4BC7}"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 styleId="{775DCB02-9BB8-47FD-8907-85C794F793BA}" styleName="Στυλ με θέμα 1 - Έμφαση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2822" autoAdjust="0"/>
    <p:restoredTop sz="82833" autoAdjust="0"/>
  </p:normalViewPr>
  <p:slideViewPr>
    <p:cSldViewPr>
      <p:cViewPr>
        <p:scale>
          <a:sx n="60" d="100"/>
          <a:sy n="60" d="100"/>
        </p:scale>
        <p:origin x="-1068" y="-102"/>
      </p:cViewPr>
      <p:guideLst>
        <p:guide orient="horz" pos="2160"/>
        <p:guide pos="2880"/>
      </p:guideLst>
    </p:cSldViewPr>
  </p:slideViewPr>
  <p:outlineViewPr>
    <p:cViewPr>
      <p:scale>
        <a:sx n="33" d="100"/>
        <a:sy n="33" d="100"/>
      </p:scale>
      <p:origin x="246"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7" d="100"/>
          <a:sy n="57" d="100"/>
        </p:scale>
        <p:origin x="-2472" y="-84"/>
      </p:cViewPr>
      <p:guideLst>
        <p:guide orient="horz" pos="3120"/>
        <p:guide pos="213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3277" cy="4953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34257" y="0"/>
            <a:ext cx="2933277" cy="495300"/>
          </a:xfrm>
          <a:prstGeom prst="rect">
            <a:avLst/>
          </a:prstGeom>
        </p:spPr>
        <p:txBody>
          <a:bodyPr vert="horz" lIns="91440" tIns="45720" rIns="91440" bIns="45720" rtlCol="0"/>
          <a:lstStyle>
            <a:lvl1pPr algn="r">
              <a:defRPr sz="1200"/>
            </a:lvl1pPr>
          </a:lstStyle>
          <a:p>
            <a:fld id="{84BE94E3-C159-43A0-92AF-F8A7444D2EB1}" type="datetimeFigureOut">
              <a:rPr lang="el-GR" smtClean="0"/>
              <a:pPr/>
              <a:t>4/11/2017</a:t>
            </a:fld>
            <a:endParaRPr lang="el-GR"/>
          </a:p>
        </p:txBody>
      </p:sp>
      <p:sp>
        <p:nvSpPr>
          <p:cNvPr id="4" name="Footer Placeholder 3"/>
          <p:cNvSpPr>
            <a:spLocks noGrp="1"/>
          </p:cNvSpPr>
          <p:nvPr>
            <p:ph type="ftr" sz="quarter" idx="2"/>
          </p:nvPr>
        </p:nvSpPr>
        <p:spPr>
          <a:xfrm>
            <a:off x="0" y="9408981"/>
            <a:ext cx="2933277" cy="4953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34257" y="9408981"/>
            <a:ext cx="2933277" cy="495300"/>
          </a:xfrm>
          <a:prstGeom prst="rect">
            <a:avLst/>
          </a:prstGeom>
        </p:spPr>
        <p:txBody>
          <a:bodyPr vert="horz" lIns="91440" tIns="45720" rIns="91440" bIns="45720" rtlCol="0" anchor="b"/>
          <a:lstStyle>
            <a:lvl1pPr algn="r">
              <a:defRPr sz="1200"/>
            </a:lvl1pPr>
          </a:lstStyle>
          <a:p>
            <a:fld id="{989DA3D1-89C0-4DF3-83DB-0FD523122E0C}" type="slidenum">
              <a:rPr lang="el-GR" smtClean="0"/>
              <a:pPr/>
              <a:t>‹#›</a:t>
            </a:fld>
            <a:endParaRPr lang="el-GR"/>
          </a:p>
        </p:txBody>
      </p:sp>
    </p:spTree>
    <p:extLst>
      <p:ext uri="{BB962C8B-B14F-4D97-AF65-F5344CB8AC3E}">
        <p14:creationId xmlns:p14="http://schemas.microsoft.com/office/powerpoint/2010/main" xmlns="" val="3039957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909638" y="742950"/>
            <a:ext cx="4951412" cy="37147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76911" y="4705350"/>
            <a:ext cx="5415279" cy="44577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xmlns="" val="347934586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908050" y="742950"/>
            <a:ext cx="4953000" cy="37147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1" name="Shape 61"/>
          <p:cNvSpPr txBox="1">
            <a:spLocks noGrp="1"/>
          </p:cNvSpPr>
          <p:nvPr>
            <p:ph type="body" idx="1"/>
          </p:nvPr>
        </p:nvSpPr>
        <p:spPr>
          <a:xfrm>
            <a:off x="676911" y="4705350"/>
            <a:ext cx="5415279" cy="4457700"/>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Καλησπέρα, καταρχάς να συστηθώ , ονομάζομαι</a:t>
            </a:r>
            <a:r>
              <a:rPr lang="el-GR" baseline="0" dirty="0" smtClean="0"/>
              <a:t> Κατσαούνης Παναγιώτης, είμαι μοριακός γενετιστής και ιδρυτής της </a:t>
            </a:r>
            <a:r>
              <a:rPr lang="en-US" baseline="0" dirty="0" smtClean="0"/>
              <a:t>Metabio, </a:t>
            </a:r>
            <a:r>
              <a:rPr lang="el-GR" baseline="0" dirty="0" smtClean="0"/>
              <a:t>καινοτόμος επιχείρησης στο </a:t>
            </a:r>
            <a:r>
              <a:rPr lang="en-US" baseline="0" dirty="0" smtClean="0"/>
              <a:t>e-</a:t>
            </a:r>
            <a:r>
              <a:rPr lang="el-GR" baseline="0" dirty="0" smtClean="0"/>
              <a:t>επιχειρείν.</a:t>
            </a:r>
            <a:endParaRPr lang="en-US" dirty="0"/>
          </a:p>
          <a:p>
            <a:pPr>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908050" y="742950"/>
            <a:ext cx="4953000" cy="37147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1" name="Shape 61"/>
          <p:cNvSpPr txBox="1">
            <a:spLocks noGrp="1"/>
          </p:cNvSpPr>
          <p:nvPr>
            <p:ph type="body" idx="1"/>
          </p:nvPr>
        </p:nvSpPr>
        <p:spPr>
          <a:xfrm>
            <a:off x="676911" y="4705350"/>
            <a:ext cx="5415279" cy="4457700"/>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Πετυχημένες</a:t>
            </a:r>
            <a:r>
              <a:rPr lang="el-GR" baseline="0" dirty="0" smtClean="0"/>
              <a:t> προσπάθειες στο ηλεκτρονικό επιχειρείν απαιτούν:</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baseline="0" dirty="0" smtClean="0"/>
              <a:t> Τον επανασχεδιασμό των εσωτερικών διαδικασιών της εκάστοτε επιχείρησης καθώς και την μοντελοποίηση της σύμφωνα με τις ανάγκες της ψηφιακής αγοράς</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baseline="0" dirty="0" smtClean="0"/>
              <a:t> ΣΑΦΩΣ την καινοτομία του επιχειρηματικού μοντέλου, που περιλαμβάνει: τα συστήματα γνώσης, την παραγωγικότητα των χρηστών και την ασφάλεια χρήσης και διάθεσης δεδομένων</a:t>
            </a:r>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smtClean="0"/>
              <a:t>Εξαιρετική ανάπτυξη παρουσιάζουν εκείνα τα ηλεκτρονικά συστήματα τα οποία εφαρμόζονται από επιχειρήσεις και μεταβάλουν, εξελίσσουν και καθορίζουν τον τρόπο λειτουργίας της αγοράς στο σύνολο της, τέτοιες επιχειρήσεις στην πλειονότητα τους απαρτίζονται από ομάδες επιχειρηματιών που συνδυάζουν δεξιότητες και επιστήμες.</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a:spcBef>
                <a:spcPts val="0"/>
              </a:spcBef>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908050" y="742950"/>
            <a:ext cx="4953000" cy="37147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1" name="Shape 61"/>
          <p:cNvSpPr txBox="1">
            <a:spLocks noGrp="1"/>
          </p:cNvSpPr>
          <p:nvPr>
            <p:ph type="body" idx="1"/>
          </p:nvPr>
        </p:nvSpPr>
        <p:spPr>
          <a:xfrm>
            <a:off x="676911" y="4705350"/>
            <a:ext cx="5415279" cy="4457700"/>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Η </a:t>
            </a:r>
            <a:r>
              <a:rPr lang="en-US" baseline="0" dirty="0" smtClean="0"/>
              <a:t>Metabio</a:t>
            </a:r>
            <a:r>
              <a:rPr lang="el-GR" baseline="0" dirty="0" smtClean="0"/>
              <a:t> είναι μια καινοτόμος </a:t>
            </a:r>
            <a:r>
              <a:rPr lang="en-US" baseline="0" dirty="0" smtClean="0"/>
              <a:t>startup</a:t>
            </a:r>
            <a:r>
              <a:rPr lang="el-GR" baseline="0" dirty="0" smtClean="0"/>
              <a:t> που προσπαθεί να ανοίξει τα φτερά της και στις δυο μεριές του Ατλαντικού</a:t>
            </a:r>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smtClean="0"/>
              <a:t>και δραστηριοποιείται στο χώρο των βιοεπιστημών και της διαχείρισης δεδομένων ασθενών και βιοδειγμάτων μέσω</a:t>
            </a:r>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smtClean="0"/>
              <a:t>μιας καινοτόμας ψηφιακής πλατφόρμας, με σκοπό την ενίσχυση της φαρμακευτικής έρευνας εξουθενωτικών παθήσεων. </a:t>
            </a:r>
            <a:endParaRPr lang="en-US" dirty="0"/>
          </a:p>
          <a:p>
            <a:pPr>
              <a:spcBef>
                <a:spcPts val="0"/>
              </a:spcBef>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908050" y="742950"/>
            <a:ext cx="4953000" cy="37147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1" name="Shape 61"/>
          <p:cNvSpPr txBox="1">
            <a:spLocks noGrp="1"/>
          </p:cNvSpPr>
          <p:nvPr>
            <p:ph type="body" idx="1"/>
          </p:nvPr>
        </p:nvSpPr>
        <p:spPr>
          <a:xfrm>
            <a:off x="676911" y="4705350"/>
            <a:ext cx="5415279" cy="4457700"/>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Η </a:t>
            </a:r>
            <a:r>
              <a:rPr lang="en-US" baseline="0" dirty="0" smtClean="0"/>
              <a:t>Metabio</a:t>
            </a:r>
            <a:r>
              <a:rPr lang="el-GR" baseline="0" dirty="0" smtClean="0"/>
              <a:t> είναι μια καινοτόμος </a:t>
            </a:r>
            <a:r>
              <a:rPr lang="en-US" baseline="0" dirty="0" smtClean="0"/>
              <a:t>startup</a:t>
            </a:r>
            <a:r>
              <a:rPr lang="el-GR" baseline="0" dirty="0" smtClean="0"/>
              <a:t> που προσπαθεί να ανοίξει τα φτερά της και στις δυο μεριές του Ατλαντικού</a:t>
            </a:r>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smtClean="0"/>
              <a:t>και δραστηριοποιείται στο χώρο των βιοεπιστημών και της διαχείρισης δεδομένων ασθενών και βιοδειγμάτων μέσω</a:t>
            </a:r>
          </a:p>
          <a:p>
            <a:pPr marL="0" marR="0" indent="0" algn="l" defTabSz="914400" rtl="0" eaLnBrk="1" fontAlgn="auto" latinLnBrk="0" hangingPunct="1">
              <a:lnSpc>
                <a:spcPct val="100000"/>
              </a:lnSpc>
              <a:spcBef>
                <a:spcPts val="0"/>
              </a:spcBef>
              <a:spcAft>
                <a:spcPts val="0"/>
              </a:spcAft>
              <a:buClrTx/>
              <a:buSzTx/>
              <a:buFontTx/>
              <a:buNone/>
              <a:tabLst/>
              <a:defRPr/>
            </a:pPr>
            <a:r>
              <a:rPr lang="el-GR" baseline="0" smtClean="0"/>
              <a:t>μιας καινοτόμου </a:t>
            </a:r>
            <a:r>
              <a:rPr lang="el-GR" baseline="0" dirty="0" smtClean="0"/>
              <a:t>ψηφιακής πλατφόρμας, με σκοπό την ενίσχυση της φαρμακευτικής έρευνας εξουθενωτικών παθήσεων. </a:t>
            </a:r>
            <a:endParaRPr lang="en-US" dirty="0" smtClean="0"/>
          </a:p>
          <a:p>
            <a:pPr>
              <a:spcBef>
                <a:spcPts val="0"/>
              </a:spcBef>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908050" y="742950"/>
            <a:ext cx="4953000" cy="37147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1" name="Shape 61"/>
          <p:cNvSpPr txBox="1">
            <a:spLocks noGrp="1"/>
          </p:cNvSpPr>
          <p:nvPr>
            <p:ph type="body" idx="1"/>
          </p:nvPr>
        </p:nvSpPr>
        <p:spPr>
          <a:xfrm>
            <a:off x="676911" y="4705350"/>
            <a:ext cx="5415279" cy="4457700"/>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Με</a:t>
            </a:r>
            <a:r>
              <a:rPr lang="el-GR" baseline="0" dirty="0" smtClean="0"/>
              <a:t> παράδειγμα τις ανάγκες της </a:t>
            </a:r>
            <a:r>
              <a:rPr lang="en-US" baseline="0" dirty="0" smtClean="0"/>
              <a:t>Metabio</a:t>
            </a:r>
            <a:r>
              <a:rPr lang="el-GR" baseline="0" dirty="0" smtClean="0"/>
              <a:t> σε ανθρώπινο δυναμικό, οι δεξιότητες  τις οποίες αναζητούμε τόσο στο προσωπικό όσο και σε συνεργάτες και συμβούλους </a:t>
            </a:r>
            <a:r>
              <a:rPr lang="en-US" baseline="0" dirty="0" smtClean="0"/>
              <a:t> </a:t>
            </a:r>
            <a:r>
              <a:rPr lang="el-GR" baseline="0" dirty="0" smtClean="0"/>
              <a:t>είναι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baseline="0" dirty="0" smtClean="0"/>
              <a:t> οι γνώσεις λειτουργίας πληροφοριακών συστημάτων και συστημάτων διαχείρισης δεδομένων, όχι απαραίτητα σε βάθος, απλά να είναι σε θέση να κατανοούν τον κώδικα συνομιλίας</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baseline="0" dirty="0" smtClean="0"/>
              <a:t> να έχουν γνώση των στρεβλώσεων, λειτουργιών, ευκαιριών της αγοράς στην οποία θέλουν να εισέλθουν</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baseline="0" dirty="0" smtClean="0"/>
              <a:t> να κατανοούν την σημαντικότητα του παράγοντα χρόνου και άρα να λειτουργούν ταχύτατα</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baseline="0" dirty="0" smtClean="0"/>
              <a:t> να έχουν εργασιακή εμπειρία σε διεπιστημονικά περιβάλλοντα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l-GR" sz="1100" kern="1200" dirty="0" smtClean="0">
                <a:solidFill>
                  <a:schemeClr val="tx1"/>
                </a:solidFill>
                <a:latin typeface="+mn-lt"/>
                <a:ea typeface="+mn-ea"/>
                <a:cs typeface="+mn-cs"/>
              </a:rPr>
              <a:t> </a:t>
            </a:r>
          </a:p>
          <a:p>
            <a:pPr>
              <a:spcBef>
                <a:spcPts val="0"/>
              </a:spcBef>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908050" y="742950"/>
            <a:ext cx="4953000" cy="37147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1" name="Shape 61"/>
          <p:cNvSpPr txBox="1">
            <a:spLocks noGrp="1"/>
          </p:cNvSpPr>
          <p:nvPr>
            <p:ph type="body" idx="1"/>
          </p:nvPr>
        </p:nvSpPr>
        <p:spPr>
          <a:xfrm>
            <a:off x="676911" y="4705350"/>
            <a:ext cx="5415279" cy="4457700"/>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100" kern="1200" dirty="0" smtClean="0">
                <a:solidFill>
                  <a:schemeClr val="tx1"/>
                </a:solidFill>
                <a:latin typeface="+mn-lt"/>
                <a:ea typeface="+mn-ea"/>
                <a:cs typeface="+mn-cs"/>
              </a:rPr>
              <a:t>Σημαντικότερο από όλα όμως, είναι η ύπαρξη της κουλτούρας που περιλαμβάνει το </a:t>
            </a:r>
            <a:r>
              <a:rPr lang="en-US" sz="1100" kern="1200" dirty="0" smtClean="0">
                <a:solidFill>
                  <a:schemeClr val="tx1"/>
                </a:solidFill>
                <a:latin typeface="+mn-lt"/>
                <a:ea typeface="+mn-ea"/>
                <a:cs typeface="+mn-cs"/>
              </a:rPr>
              <a:t>risk management</a:t>
            </a:r>
            <a:r>
              <a:rPr lang="el-GR" sz="1100" kern="1200" dirty="0" smtClean="0">
                <a:solidFill>
                  <a:schemeClr val="tx1"/>
                </a:solidFill>
                <a:latin typeface="+mn-lt"/>
                <a:ea typeface="+mn-ea"/>
                <a:cs typeface="+mn-cs"/>
              </a:rPr>
              <a:t>, δεν περιλαμβάνει την δέσμευση με επιδοτούμενα προγράμματα και έχει επενδυτικό προσανατολισμό.   </a:t>
            </a:r>
          </a:p>
          <a:p>
            <a:pPr>
              <a:spcBef>
                <a:spcPts val="0"/>
              </a:spcBef>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908050" y="742950"/>
            <a:ext cx="4953000" cy="37147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1" name="Shape 61"/>
          <p:cNvSpPr txBox="1">
            <a:spLocks noGrp="1"/>
          </p:cNvSpPr>
          <p:nvPr>
            <p:ph type="body" idx="1"/>
          </p:nvPr>
        </p:nvSpPr>
        <p:spPr>
          <a:xfrm>
            <a:off x="676911" y="4705350"/>
            <a:ext cx="5415279" cy="4457700"/>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Η εκπαίδευση</a:t>
            </a:r>
            <a:r>
              <a:rPr lang="el-GR" baseline="0" dirty="0" smtClean="0"/>
              <a:t> στην ηλεκτρονική ή ψηφιακή επιχειρηματικότητα</a:t>
            </a:r>
            <a:r>
              <a:rPr lang="en-US" baseline="0" dirty="0" smtClean="0"/>
              <a:t>, </a:t>
            </a:r>
            <a:r>
              <a:rPr lang="el-GR" baseline="0" dirty="0" smtClean="0"/>
              <a:t>από φορείς επιμόρφωσης πρέπει: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baseline="0" dirty="0" smtClean="0"/>
              <a:t> να παρέχει δεξιότητες και γνώσεις, που παρέχουν λύσεις στα προβλήματα και στις στρεβλώσεις των αγορών</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baseline="0" dirty="0" smtClean="0"/>
              <a:t> να είναι εξωστρεφείς, έτσι ώστε να μεγαλώνει τα αναπτυξιακά ενδεχόμενα</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l-GR" baseline="0" dirty="0" smtClean="0"/>
              <a:t> να αναπτύσσει πολλαπλές δεξιότητες τόσο ψηφιακές όσο και φυσικές.</a:t>
            </a:r>
          </a:p>
          <a:p>
            <a:r>
              <a:rPr lang="el-GR" sz="1100" kern="1200" dirty="0" smtClean="0">
                <a:solidFill>
                  <a:schemeClr val="tx1"/>
                </a:solidFill>
                <a:latin typeface="+mn-lt"/>
                <a:ea typeface="+mn-ea"/>
                <a:cs typeface="+mn-cs"/>
              </a:rPr>
              <a:t>Σημαντικό ρόλο σε όλα τα παραπάνω πρέπει να παίξουν τα ακαδημαϊκά ιδρύματα, με την δημιουργία άμεσων δεσμών με τμήματα της αγοράς, με ανάπτυξη εργαλείων εκμετάλλευσης των παραγόμενων πνευματικών δικαιωμάτων</a:t>
            </a:r>
            <a:r>
              <a:rPr lang="en-US" sz="1100" kern="1200" baseline="0" dirty="0" smtClean="0">
                <a:solidFill>
                  <a:schemeClr val="tx1"/>
                </a:solidFill>
                <a:latin typeface="+mn-lt"/>
                <a:ea typeface="+mn-ea"/>
                <a:cs typeface="+mn-cs"/>
              </a:rPr>
              <a:t> </a:t>
            </a:r>
            <a:r>
              <a:rPr lang="el-GR" sz="1100" kern="1200" baseline="0" dirty="0" smtClean="0">
                <a:solidFill>
                  <a:schemeClr val="tx1"/>
                </a:solidFill>
                <a:latin typeface="+mn-lt"/>
                <a:ea typeface="+mn-ea"/>
                <a:cs typeface="+mn-cs"/>
              </a:rPr>
              <a:t>και την απελευθέρωση δεσμών.</a:t>
            </a:r>
            <a:endParaRPr lang="el-GR" sz="1100" kern="1200" dirty="0" smtClean="0">
              <a:solidFill>
                <a:schemeClr val="tx1"/>
              </a:solidFill>
              <a:latin typeface="+mn-lt"/>
              <a:ea typeface="+mn-ea"/>
              <a:cs typeface="+mn-cs"/>
            </a:endParaRPr>
          </a:p>
          <a:p>
            <a:pPr>
              <a:spcBef>
                <a:spcPts val="0"/>
              </a:spcBef>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908050" y="742950"/>
            <a:ext cx="4953000" cy="37147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1" name="Shape 61"/>
          <p:cNvSpPr txBox="1">
            <a:spLocks noGrp="1"/>
          </p:cNvSpPr>
          <p:nvPr>
            <p:ph type="body" idx="1"/>
          </p:nvPr>
        </p:nvSpPr>
        <p:spPr>
          <a:xfrm>
            <a:off x="676911" y="4705350"/>
            <a:ext cx="5415279" cy="4457700"/>
          </a:xfrm>
          <a:prstGeom prst="rect">
            <a:avLst/>
          </a:prstGeom>
        </p:spPr>
        <p:txBody>
          <a:bodyPr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Συνοψίζοντας και</a:t>
            </a:r>
            <a:r>
              <a:rPr lang="el-GR" baseline="0" dirty="0" smtClean="0"/>
              <a:t> διαβάζοντας τα λόγια του πρωτοπόρου του </a:t>
            </a:r>
            <a:r>
              <a:rPr lang="en-US" baseline="0" dirty="0" smtClean="0"/>
              <a:t>e-</a:t>
            </a:r>
            <a:r>
              <a:rPr lang="el-GR" baseline="0" dirty="0" smtClean="0"/>
              <a:t>επιχειρείν παγκοσμίως, είναι σημαντικό να σημειωθεί πως η μεταστροφή της εκπαίδευσης, και ειδικά της τριτοβάθμιας, προς τις νέες μορφές επιχειρηματικότητας , την άμεση σύνδεση της με αυτές, και την απελευθέρωση της, θα επιφέρει σημαντικά αποτελέσματα στον τομέα, τόσο για τις επιχειρήσεις όσο και για </a:t>
            </a:r>
            <a:r>
              <a:rPr lang="el-GR" baseline="0" smtClean="0"/>
              <a:t>τα ιδρύματα.  </a:t>
            </a:r>
            <a:endParaRPr lang="en-US" dirty="0"/>
          </a:p>
          <a:p>
            <a:pPr>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woColTx">
  <p:cSld name="Title + 2 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691200" y="634299"/>
            <a:ext cx="7761599" cy="6579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txBox="1">
            <a:spLocks noGrp="1"/>
          </p:cNvSpPr>
          <p:nvPr>
            <p:ph type="body" idx="1"/>
          </p:nvPr>
        </p:nvSpPr>
        <p:spPr>
          <a:xfrm>
            <a:off x="691200" y="1857900"/>
            <a:ext cx="3767400" cy="47100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8" name="Shape 28"/>
          <p:cNvSpPr txBox="1">
            <a:spLocks noGrp="1"/>
          </p:cNvSpPr>
          <p:nvPr>
            <p:ph type="body" idx="2"/>
          </p:nvPr>
        </p:nvSpPr>
        <p:spPr>
          <a:xfrm>
            <a:off x="4685500" y="1857900"/>
            <a:ext cx="3767400" cy="47100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9" name="Shape 29"/>
          <p:cNvSpPr/>
          <p:nvPr/>
        </p:nvSpPr>
        <p:spPr>
          <a:xfrm>
            <a:off x="813272" y="1506188"/>
            <a:ext cx="1533600" cy="137699"/>
          </a:xfrm>
          <a:prstGeom prst="rect">
            <a:avLst/>
          </a:prstGeom>
          <a:solidFill>
            <a:srgbClr val="4ECDC4"/>
          </a:solidFill>
          <a:ln>
            <a:noFill/>
          </a:ln>
        </p:spPr>
        <p:txBody>
          <a:bodyPr lIns="91425" tIns="91425" rIns="91425" bIns="91425" anchor="ctr" anchorCtr="0">
            <a:noAutofit/>
          </a:bodyPr>
          <a:lstStyle/>
          <a:p>
            <a:pPr>
              <a:spcBef>
                <a:spcPts val="0"/>
              </a:spcBef>
              <a:buNone/>
            </a:pPr>
            <a:endParaRPr/>
          </a:p>
        </p:txBody>
      </p:sp>
      <p:sp>
        <p:nvSpPr>
          <p:cNvPr id="30" name="Shape 30"/>
          <p:cNvSpPr/>
          <p:nvPr/>
        </p:nvSpPr>
        <p:spPr>
          <a:xfrm>
            <a:off x="0" y="0"/>
            <a:ext cx="137699" cy="6858000"/>
          </a:xfrm>
          <a:prstGeom prst="rect">
            <a:avLst/>
          </a:prstGeom>
          <a:solidFill>
            <a:srgbClr val="C7F464"/>
          </a:solidFill>
          <a:ln>
            <a:noFill/>
          </a:ln>
        </p:spPr>
        <p:txBody>
          <a:bodyPr lIns="91425" tIns="91425" rIns="91425" bIns="91425" anchor="ctr" anchorCtr="0">
            <a:noAutofit/>
          </a:bodyPr>
          <a:lstStyle/>
          <a:p>
            <a:pPr>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84B56"/>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691200" y="634299"/>
            <a:ext cx="7761599" cy="657900"/>
          </a:xfrm>
          <a:prstGeom prst="rect">
            <a:avLst/>
          </a:prstGeom>
          <a:noFill/>
          <a:ln>
            <a:noFill/>
          </a:ln>
        </p:spPr>
        <p:txBody>
          <a:bodyPr lIns="91425" tIns="91425" rIns="91425" bIns="91425" anchor="b" anchorCtr="0"/>
          <a:lstStyle>
            <a:lvl1pPr>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1pPr>
            <a:lvl2pPr>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2pPr>
            <a:lvl3pPr>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3pPr>
            <a:lvl4pPr>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4pPr>
            <a:lvl5pPr>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5pPr>
            <a:lvl6pPr>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6pPr>
            <a:lvl7pPr>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7pPr>
            <a:lvl8pPr>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8pPr>
            <a:lvl9pPr>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9pPr>
          </a:lstStyle>
          <a:p>
            <a:endParaRPr/>
          </a:p>
        </p:txBody>
      </p:sp>
      <p:sp>
        <p:nvSpPr>
          <p:cNvPr id="6" name="Shape 6"/>
          <p:cNvSpPr txBox="1">
            <a:spLocks noGrp="1"/>
          </p:cNvSpPr>
          <p:nvPr>
            <p:ph type="body" idx="1"/>
          </p:nvPr>
        </p:nvSpPr>
        <p:spPr>
          <a:xfrm>
            <a:off x="691200" y="1811604"/>
            <a:ext cx="7761599" cy="4412100"/>
          </a:xfrm>
          <a:prstGeom prst="rect">
            <a:avLst/>
          </a:prstGeom>
          <a:noFill/>
          <a:ln>
            <a:noFill/>
          </a:ln>
        </p:spPr>
        <p:txBody>
          <a:bodyPr lIns="91425" tIns="91425" rIns="91425" bIns="91425" anchor="t" anchorCtr="0"/>
          <a:lstStyle>
            <a:lvl1pPr>
              <a:spcBef>
                <a:spcPts val="600"/>
              </a:spcBef>
              <a:buClr>
                <a:srgbClr val="C7F464"/>
              </a:buClr>
              <a:buSzPct val="100000"/>
              <a:buFont typeface="Montserrat"/>
              <a:buChar char="▣"/>
              <a:defRPr sz="2400">
                <a:solidFill>
                  <a:srgbClr val="454F5B"/>
                </a:solidFill>
                <a:latin typeface="Montserrat"/>
                <a:ea typeface="Montserrat"/>
                <a:cs typeface="Montserrat"/>
                <a:sym typeface="Montserrat"/>
              </a:defRPr>
            </a:lvl1pPr>
            <a:lvl2pPr>
              <a:spcBef>
                <a:spcPts val="480"/>
              </a:spcBef>
              <a:buClr>
                <a:srgbClr val="C7F464"/>
              </a:buClr>
              <a:buSzPct val="100000"/>
              <a:buFont typeface="Montserrat"/>
              <a:buChar char="□"/>
              <a:defRPr sz="2000">
                <a:solidFill>
                  <a:srgbClr val="454F5B"/>
                </a:solidFill>
                <a:latin typeface="Montserrat"/>
                <a:ea typeface="Montserrat"/>
                <a:cs typeface="Montserrat"/>
                <a:sym typeface="Montserrat"/>
              </a:defRPr>
            </a:lvl2pPr>
            <a:lvl3pPr>
              <a:spcBef>
                <a:spcPts val="480"/>
              </a:spcBef>
              <a:buClr>
                <a:srgbClr val="C7F464"/>
              </a:buClr>
              <a:buSzPct val="100000"/>
              <a:buFont typeface="Montserrat"/>
              <a:defRPr sz="2000">
                <a:solidFill>
                  <a:srgbClr val="454F5B"/>
                </a:solidFill>
                <a:latin typeface="Montserrat"/>
                <a:ea typeface="Montserrat"/>
                <a:cs typeface="Montserrat"/>
                <a:sym typeface="Montserrat"/>
              </a:defRPr>
            </a:lvl3pPr>
            <a:lvl4pPr>
              <a:spcBef>
                <a:spcPts val="360"/>
              </a:spcBef>
              <a:buClr>
                <a:srgbClr val="C7F464"/>
              </a:buClr>
              <a:buSzPct val="100000"/>
              <a:buFont typeface="Montserrat"/>
              <a:defRPr sz="1800">
                <a:solidFill>
                  <a:srgbClr val="454F5B"/>
                </a:solidFill>
                <a:latin typeface="Montserrat"/>
                <a:ea typeface="Montserrat"/>
                <a:cs typeface="Montserrat"/>
                <a:sym typeface="Montserrat"/>
              </a:defRPr>
            </a:lvl4pPr>
            <a:lvl5pPr>
              <a:spcBef>
                <a:spcPts val="360"/>
              </a:spcBef>
              <a:buClr>
                <a:srgbClr val="C7F464"/>
              </a:buClr>
              <a:buSzPct val="100000"/>
              <a:buFont typeface="Montserrat"/>
              <a:defRPr sz="1800">
                <a:solidFill>
                  <a:srgbClr val="454F5B"/>
                </a:solidFill>
                <a:latin typeface="Montserrat"/>
                <a:ea typeface="Montserrat"/>
                <a:cs typeface="Montserrat"/>
                <a:sym typeface="Montserrat"/>
              </a:defRPr>
            </a:lvl5pPr>
            <a:lvl6pPr>
              <a:spcBef>
                <a:spcPts val="360"/>
              </a:spcBef>
              <a:buClr>
                <a:srgbClr val="C7F464"/>
              </a:buClr>
              <a:buSzPct val="100000"/>
              <a:buFont typeface="Montserrat"/>
              <a:defRPr sz="1800">
                <a:solidFill>
                  <a:srgbClr val="454F5B"/>
                </a:solidFill>
                <a:latin typeface="Montserrat"/>
                <a:ea typeface="Montserrat"/>
                <a:cs typeface="Montserrat"/>
                <a:sym typeface="Montserrat"/>
              </a:defRPr>
            </a:lvl6pPr>
            <a:lvl7pPr>
              <a:spcBef>
                <a:spcPts val="360"/>
              </a:spcBef>
              <a:buClr>
                <a:srgbClr val="C7F464"/>
              </a:buClr>
              <a:buSzPct val="100000"/>
              <a:buFont typeface="Montserrat"/>
              <a:defRPr sz="1800">
                <a:solidFill>
                  <a:srgbClr val="454F5B"/>
                </a:solidFill>
                <a:latin typeface="Montserrat"/>
                <a:ea typeface="Montserrat"/>
                <a:cs typeface="Montserrat"/>
                <a:sym typeface="Montserrat"/>
              </a:defRPr>
            </a:lvl7pPr>
            <a:lvl8pPr>
              <a:spcBef>
                <a:spcPts val="360"/>
              </a:spcBef>
              <a:buClr>
                <a:srgbClr val="C7F464"/>
              </a:buClr>
              <a:buSzPct val="100000"/>
              <a:buFont typeface="Montserrat"/>
              <a:defRPr sz="1800">
                <a:solidFill>
                  <a:srgbClr val="454F5B"/>
                </a:solidFill>
                <a:latin typeface="Montserrat"/>
                <a:ea typeface="Montserrat"/>
                <a:cs typeface="Montserrat"/>
                <a:sym typeface="Montserrat"/>
              </a:defRPr>
            </a:lvl8pPr>
            <a:lvl9pPr>
              <a:spcBef>
                <a:spcPts val="360"/>
              </a:spcBef>
              <a:buClr>
                <a:srgbClr val="C7F464"/>
              </a:buClr>
              <a:buSzPct val="100000"/>
              <a:buFont typeface="Montserrat"/>
              <a:defRPr sz="1800">
                <a:solidFill>
                  <a:srgbClr val="454F5B"/>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52"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image" Target="../media/image4.gif"/><Relationship Id="rId7" Type="http://schemas.openxmlformats.org/officeDocument/2006/relationships/image" Target="../media/image8.gi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484B56"/>
        </a:solidFill>
        <a:effectLst/>
      </p:bgPr>
    </p:bg>
    <p:spTree>
      <p:nvGrpSpPr>
        <p:cNvPr id="1" name="Shape 53"/>
        <p:cNvGrpSpPr/>
        <p:nvPr/>
      </p:nvGrpSpPr>
      <p:grpSpPr>
        <a:xfrm>
          <a:off x="0" y="0"/>
          <a:ext cx="0" cy="0"/>
          <a:chOff x="0" y="0"/>
          <a:chExt cx="0" cy="0"/>
        </a:xfrm>
      </p:grpSpPr>
      <p:pic>
        <p:nvPicPr>
          <p:cNvPr id="3" name="Picture 2"/>
          <p:cNvPicPr>
            <a:picLocks noChangeAspect="1" noChangeArrowheads="1"/>
          </p:cNvPicPr>
          <p:nvPr/>
        </p:nvPicPr>
        <p:blipFill rotWithShape="1">
          <a:blip r:embed="rId3">
            <a:grayscl/>
          </a:blip>
          <a:srcRect t="4785" b="11930"/>
          <a:stretch/>
        </p:blipFill>
        <p:spPr bwMode="auto">
          <a:xfrm>
            <a:off x="3286116" y="1214422"/>
            <a:ext cx="2004086" cy="2571768"/>
          </a:xfrm>
          <a:prstGeom prst="rect">
            <a:avLst/>
          </a:prstGeom>
          <a:noFill/>
          <a:ln w="9525">
            <a:noFill/>
            <a:miter lim="800000"/>
            <a:headEnd/>
            <a:tailEnd/>
          </a:ln>
          <a:effectLst/>
        </p:spPr>
      </p:pic>
      <p:sp>
        <p:nvSpPr>
          <p:cNvPr id="5" name="2 - TextBox"/>
          <p:cNvSpPr txBox="1"/>
          <p:nvPr/>
        </p:nvSpPr>
        <p:spPr>
          <a:xfrm>
            <a:off x="1285852" y="3857628"/>
            <a:ext cx="6553397" cy="646331"/>
          </a:xfrm>
          <a:prstGeom prst="rect">
            <a:avLst/>
          </a:prstGeom>
          <a:noFill/>
        </p:spPr>
        <p:txBody>
          <a:bodyPr wrap="none" rtlCol="0" anchor="ctr">
            <a:spAutoFit/>
          </a:bodyPr>
          <a:lstStyle/>
          <a:p>
            <a:pPr algn="ctr"/>
            <a:r>
              <a:rPr lang="el-GR" sz="3600" dirty="0" smtClean="0">
                <a:solidFill>
                  <a:srgbClr val="51DEF1"/>
                </a:solidFill>
                <a:latin typeface="Times New Roman" pitchFamily="18" charset="0"/>
                <a:cs typeface="Times New Roman" pitchFamily="18" charset="0"/>
              </a:rPr>
              <a:t>ΠΑΝΑΓΙΩΤΗΣ  ΚΑΤΣΑΟΥΝΗΣ</a:t>
            </a:r>
            <a:endParaRPr lang="el-GR" sz="3600" dirty="0">
              <a:solidFill>
                <a:srgbClr val="51DEF1"/>
              </a:solidFill>
              <a:latin typeface="Times New Roman" pitchFamily="18" charset="0"/>
              <a:cs typeface="Times New Roman" pitchFamily="18" charset="0"/>
            </a:endParaRPr>
          </a:p>
        </p:txBody>
      </p:sp>
      <p:sp>
        <p:nvSpPr>
          <p:cNvPr id="6" name="3 - Ορθογώνιο"/>
          <p:cNvSpPr/>
          <p:nvPr/>
        </p:nvSpPr>
        <p:spPr>
          <a:xfrm>
            <a:off x="1428760" y="4800439"/>
            <a:ext cx="6000760" cy="1754326"/>
          </a:xfrm>
          <a:prstGeom prst="rect">
            <a:avLst/>
          </a:prstGeom>
        </p:spPr>
        <p:txBody>
          <a:bodyPr wrap="square">
            <a:spAutoFit/>
          </a:bodyPr>
          <a:lstStyle/>
          <a:p>
            <a:pPr algn="ctr"/>
            <a:r>
              <a:rPr lang="en-US" sz="3600" dirty="0" smtClean="0">
                <a:solidFill>
                  <a:srgbClr val="51DEF1"/>
                </a:solidFill>
                <a:latin typeface="Times New Roman" pitchFamily="18" charset="0"/>
                <a:cs typeface="Times New Roman" pitchFamily="18" charset="0"/>
              </a:rPr>
              <a:t>Medical Molecular Geneticist</a:t>
            </a:r>
          </a:p>
          <a:p>
            <a:pPr algn="ctr"/>
            <a:r>
              <a:rPr lang="el-GR" sz="3600" dirty="0" smtClean="0">
                <a:solidFill>
                  <a:srgbClr val="51DEF1"/>
                </a:solidFill>
                <a:latin typeface="Times New Roman" pitchFamily="18" charset="0"/>
                <a:cs typeface="Times New Roman" pitchFamily="18" charset="0"/>
              </a:rPr>
              <a:t> </a:t>
            </a:r>
            <a:r>
              <a:rPr lang="en-US" sz="3600" dirty="0" smtClean="0">
                <a:solidFill>
                  <a:srgbClr val="51DEF1"/>
                </a:solidFill>
                <a:latin typeface="Times New Roman" pitchFamily="18" charset="0"/>
                <a:cs typeface="Times New Roman" pitchFamily="18" charset="0"/>
              </a:rPr>
              <a:t>Founder of </a:t>
            </a:r>
            <a:r>
              <a:rPr lang="en-US" sz="3600" dirty="0" smtClean="0">
                <a:solidFill>
                  <a:srgbClr val="51DEF1"/>
                </a:solidFill>
                <a:latin typeface="Times New Roman" pitchFamily="18" charset="0"/>
                <a:cs typeface="Times New Roman" pitchFamily="18" charset="0"/>
              </a:rPr>
              <a:t>Metabio</a:t>
            </a:r>
            <a:endParaRPr lang="el-GR" sz="3600" dirty="0" smtClean="0">
              <a:solidFill>
                <a:srgbClr val="51DEF1"/>
              </a:solidFill>
              <a:latin typeface="Times New Roman" pitchFamily="18" charset="0"/>
              <a:cs typeface="Times New Roman" pitchFamily="18" charset="0"/>
            </a:endParaRPr>
          </a:p>
          <a:p>
            <a:pPr algn="ctr"/>
            <a:r>
              <a:rPr lang="en-US" sz="3600" dirty="0" smtClean="0">
                <a:solidFill>
                  <a:schemeClr val="bg1"/>
                </a:solidFill>
                <a:latin typeface="Times New Roman" pitchFamily="18" charset="0"/>
                <a:cs typeface="Times New Roman" pitchFamily="18" charset="0"/>
              </a:rPr>
              <a:t>www.metab.io</a:t>
            </a:r>
            <a:endParaRPr lang="el-GR" sz="36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34674730"/>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53"/>
        <p:cNvGrpSpPr/>
        <p:nvPr/>
      </p:nvGrpSpPr>
      <p:grpSpPr>
        <a:xfrm>
          <a:off x="0" y="0"/>
          <a:ext cx="0" cy="0"/>
          <a:chOff x="0" y="0"/>
          <a:chExt cx="0" cy="0"/>
        </a:xfrm>
      </p:grpSpPr>
      <p:sp>
        <p:nvSpPr>
          <p:cNvPr id="5" name="Shape 326"/>
          <p:cNvSpPr/>
          <p:nvPr/>
        </p:nvSpPr>
        <p:spPr>
          <a:xfrm>
            <a:off x="0" y="0"/>
            <a:ext cx="9144000" cy="1000108"/>
          </a:xfrm>
          <a:prstGeom prst="rect">
            <a:avLst/>
          </a:prstGeom>
          <a:solidFill>
            <a:srgbClr val="51DEF1"/>
          </a:solidFill>
          <a:ln>
            <a:solidFill>
              <a:srgbClr val="51DEF1"/>
            </a:solidFill>
          </a:ln>
        </p:spPr>
        <p:txBody>
          <a:bodyPr lIns="91425" tIns="91425" rIns="91425" bIns="91425" anchor="ctr" anchorCtr="0">
            <a:noAutofit/>
          </a:bodyPr>
          <a:lstStyle/>
          <a:p>
            <a:pPr>
              <a:spcBef>
                <a:spcPts val="0"/>
              </a:spcBef>
              <a:buNone/>
            </a:pPr>
            <a:endParaRPr/>
          </a:p>
        </p:txBody>
      </p:sp>
      <p:sp>
        <p:nvSpPr>
          <p:cNvPr id="3" name="Rectangle 2"/>
          <p:cNvSpPr/>
          <p:nvPr/>
        </p:nvSpPr>
        <p:spPr>
          <a:xfrm>
            <a:off x="0" y="-36450"/>
            <a:ext cx="9074920" cy="1107996"/>
          </a:xfrm>
          <a:prstGeom prst="rect">
            <a:avLst/>
          </a:prstGeom>
        </p:spPr>
        <p:txBody>
          <a:bodyPr wrap="none">
            <a:spAutoFit/>
          </a:bodyPr>
          <a:lstStyle/>
          <a:p>
            <a:pPr algn="ctr"/>
            <a:r>
              <a:rPr lang="en-US" sz="6600" dirty="0" smtClean="0">
                <a:solidFill>
                  <a:schemeClr val="tx1">
                    <a:lumMod val="75000"/>
                    <a:lumOff val="25000"/>
                  </a:schemeClr>
                </a:solidFill>
                <a:latin typeface="Times New Roman" pitchFamily="18" charset="0"/>
                <a:cs typeface="Times New Roman" pitchFamily="18" charset="0"/>
              </a:rPr>
              <a:t>e-</a:t>
            </a:r>
            <a:r>
              <a:rPr lang="el-GR" sz="6600" dirty="0" smtClean="0">
                <a:solidFill>
                  <a:schemeClr val="tx1">
                    <a:lumMod val="75000"/>
                    <a:lumOff val="25000"/>
                  </a:schemeClr>
                </a:solidFill>
                <a:latin typeface="Times New Roman" pitchFamily="18" charset="0"/>
                <a:cs typeface="Times New Roman" pitchFamily="18" charset="0"/>
              </a:rPr>
              <a:t>επιχειρείν &amp; καινοτομία</a:t>
            </a:r>
          </a:p>
        </p:txBody>
      </p:sp>
      <p:sp>
        <p:nvSpPr>
          <p:cNvPr id="4" name="TextBox 3"/>
          <p:cNvSpPr txBox="1"/>
          <p:nvPr/>
        </p:nvSpPr>
        <p:spPr>
          <a:xfrm>
            <a:off x="0" y="1285860"/>
            <a:ext cx="9144000" cy="6186309"/>
          </a:xfrm>
          <a:prstGeom prst="rect">
            <a:avLst/>
          </a:prstGeom>
          <a:noFill/>
        </p:spPr>
        <p:txBody>
          <a:bodyPr wrap="square" rtlCol="0">
            <a:spAutoFit/>
          </a:bodyPr>
          <a:lstStyle/>
          <a:p>
            <a:pPr>
              <a:buFont typeface="Arial" pitchFamily="34" charset="0"/>
              <a:buChar char="•"/>
            </a:pPr>
            <a:r>
              <a:rPr lang="en-US" sz="3600" dirty="0" smtClean="0">
                <a:solidFill>
                  <a:srgbClr val="51DEF1"/>
                </a:solidFill>
                <a:latin typeface="Times New Roman" pitchFamily="18" charset="0"/>
                <a:cs typeface="Times New Roman" pitchFamily="18" charset="0"/>
              </a:rPr>
              <a:t> </a:t>
            </a:r>
            <a:r>
              <a:rPr lang="el-GR" sz="3600" dirty="0" smtClean="0">
                <a:solidFill>
                  <a:srgbClr val="51DEF1"/>
                </a:solidFill>
                <a:latin typeface="Times New Roman" pitchFamily="18" charset="0"/>
                <a:cs typeface="Times New Roman" pitchFamily="18" charset="0"/>
              </a:rPr>
              <a:t>Επανασχεδιασμό</a:t>
            </a:r>
            <a:r>
              <a:rPr lang="en-US" sz="3600" dirty="0" smtClean="0">
                <a:solidFill>
                  <a:srgbClr val="51DEF1"/>
                </a:solidFill>
                <a:latin typeface="Times New Roman" pitchFamily="18" charset="0"/>
                <a:cs typeface="Times New Roman" pitchFamily="18" charset="0"/>
              </a:rPr>
              <a:t> </a:t>
            </a:r>
            <a:r>
              <a:rPr lang="el-GR" sz="3600" dirty="0" smtClean="0">
                <a:solidFill>
                  <a:srgbClr val="51DEF1"/>
                </a:solidFill>
                <a:latin typeface="Times New Roman" pitchFamily="18" charset="0"/>
                <a:cs typeface="Times New Roman" pitchFamily="18" charset="0"/>
              </a:rPr>
              <a:t>διαδικασιών</a:t>
            </a:r>
            <a:r>
              <a:rPr lang="en-US" sz="3600" dirty="0" smtClean="0">
                <a:solidFill>
                  <a:srgbClr val="51DEF1"/>
                </a:solidFill>
                <a:latin typeface="Times New Roman" pitchFamily="18" charset="0"/>
                <a:cs typeface="Times New Roman" pitchFamily="18" charset="0"/>
              </a:rPr>
              <a:t>, </a:t>
            </a:r>
            <a:r>
              <a:rPr lang="el-GR" sz="3600" dirty="0" smtClean="0">
                <a:solidFill>
                  <a:srgbClr val="51DEF1"/>
                </a:solidFill>
                <a:latin typeface="Times New Roman" pitchFamily="18" charset="0"/>
                <a:cs typeface="Times New Roman" pitchFamily="18" charset="0"/>
              </a:rPr>
              <a:t>μοντελοποίηση</a:t>
            </a:r>
            <a:endParaRPr lang="en-US" sz="3600" dirty="0" smtClean="0">
              <a:solidFill>
                <a:srgbClr val="51DEF1"/>
              </a:solidFill>
              <a:latin typeface="Times New Roman" pitchFamily="18" charset="0"/>
              <a:cs typeface="Times New Roman" pitchFamily="18" charset="0"/>
            </a:endParaRPr>
          </a:p>
          <a:p>
            <a:pPr>
              <a:buFont typeface="Arial" pitchFamily="34" charset="0"/>
              <a:buChar char="•"/>
            </a:pPr>
            <a:endParaRPr lang="en-US" sz="3600" dirty="0" smtClean="0">
              <a:solidFill>
                <a:srgbClr val="51DEF1"/>
              </a:solidFill>
              <a:latin typeface="Times New Roman" pitchFamily="18" charset="0"/>
              <a:cs typeface="Times New Roman" pitchFamily="18" charset="0"/>
            </a:endParaRPr>
          </a:p>
          <a:p>
            <a:pPr>
              <a:buFont typeface="Arial" pitchFamily="34" charset="0"/>
              <a:buChar char="•"/>
            </a:pPr>
            <a:r>
              <a:rPr lang="en-US" sz="3600" dirty="0" smtClean="0">
                <a:solidFill>
                  <a:srgbClr val="51DEF1"/>
                </a:solidFill>
                <a:latin typeface="Times New Roman" pitchFamily="18" charset="0"/>
                <a:cs typeface="Times New Roman" pitchFamily="18" charset="0"/>
              </a:rPr>
              <a:t> </a:t>
            </a:r>
            <a:r>
              <a:rPr lang="el-GR" sz="3600" dirty="0" smtClean="0">
                <a:solidFill>
                  <a:srgbClr val="51DEF1"/>
                </a:solidFill>
                <a:latin typeface="Times New Roman" pitchFamily="18" charset="0"/>
                <a:cs typeface="Times New Roman" pitchFamily="18" charset="0"/>
              </a:rPr>
              <a:t>Καινοτομία επιχειρηματικού</a:t>
            </a:r>
            <a:r>
              <a:rPr lang="en-US" sz="3600" dirty="0" smtClean="0">
                <a:solidFill>
                  <a:srgbClr val="51DEF1"/>
                </a:solidFill>
                <a:latin typeface="Times New Roman" pitchFamily="18" charset="0"/>
                <a:cs typeface="Times New Roman" pitchFamily="18" charset="0"/>
              </a:rPr>
              <a:t> </a:t>
            </a:r>
            <a:r>
              <a:rPr lang="el-GR" sz="3600" dirty="0" smtClean="0">
                <a:solidFill>
                  <a:srgbClr val="51DEF1"/>
                </a:solidFill>
                <a:latin typeface="Times New Roman" pitchFamily="18" charset="0"/>
                <a:cs typeface="Times New Roman" pitchFamily="18" charset="0"/>
              </a:rPr>
              <a:t>μοντέλου</a:t>
            </a:r>
            <a:r>
              <a:rPr lang="en-US" sz="3600" dirty="0" smtClean="0">
                <a:solidFill>
                  <a:srgbClr val="51DEF1"/>
                </a:solidFill>
                <a:latin typeface="Times New Roman" pitchFamily="18" charset="0"/>
                <a:cs typeface="Times New Roman" pitchFamily="18" charset="0"/>
              </a:rPr>
              <a:t>,</a:t>
            </a:r>
            <a:r>
              <a:rPr lang="el-GR" sz="3600" dirty="0" smtClean="0">
                <a:solidFill>
                  <a:srgbClr val="51DEF1"/>
                </a:solidFill>
                <a:latin typeface="Times New Roman" pitchFamily="18" charset="0"/>
                <a:cs typeface="Times New Roman" pitchFamily="18" charset="0"/>
              </a:rPr>
              <a:t> </a:t>
            </a:r>
            <a:r>
              <a:rPr lang="en-US" sz="3600" dirty="0" smtClean="0">
                <a:solidFill>
                  <a:srgbClr val="51DEF1"/>
                </a:solidFill>
                <a:latin typeface="Times New Roman" pitchFamily="18" charset="0"/>
                <a:cs typeface="Times New Roman" pitchFamily="18" charset="0"/>
              </a:rPr>
              <a:t> </a:t>
            </a:r>
          </a:p>
          <a:p>
            <a:r>
              <a:rPr lang="en-US" sz="3600" dirty="0" smtClean="0">
                <a:solidFill>
                  <a:srgbClr val="51DEF1"/>
                </a:solidFill>
                <a:latin typeface="Times New Roman" pitchFamily="18" charset="0"/>
                <a:cs typeface="Times New Roman" pitchFamily="18" charset="0"/>
              </a:rPr>
              <a:t>  </a:t>
            </a:r>
            <a:r>
              <a:rPr lang="el-GR" sz="3600" dirty="0" smtClean="0">
                <a:solidFill>
                  <a:srgbClr val="51DEF1"/>
                </a:solidFill>
                <a:latin typeface="Times New Roman" pitchFamily="18" charset="0"/>
                <a:cs typeface="Times New Roman" pitchFamily="18" charset="0"/>
              </a:rPr>
              <a:t>(</a:t>
            </a:r>
            <a:r>
              <a:rPr lang="en-US" sz="3600" dirty="0" smtClean="0">
                <a:solidFill>
                  <a:srgbClr val="51DEF1"/>
                </a:solidFill>
                <a:latin typeface="Times New Roman" pitchFamily="18" charset="0"/>
                <a:cs typeface="Times New Roman" pitchFamily="18" charset="0"/>
              </a:rPr>
              <a:t>business model</a:t>
            </a:r>
            <a:r>
              <a:rPr lang="el-GR" sz="3600" dirty="0" smtClean="0">
                <a:solidFill>
                  <a:srgbClr val="51DEF1"/>
                </a:solidFill>
                <a:latin typeface="Times New Roman" pitchFamily="18" charset="0"/>
                <a:cs typeface="Times New Roman" pitchFamily="18" charset="0"/>
              </a:rPr>
              <a:t>)</a:t>
            </a:r>
            <a:endParaRPr lang="en-US" sz="3600" dirty="0" smtClean="0">
              <a:solidFill>
                <a:srgbClr val="51DEF1"/>
              </a:solidFill>
              <a:latin typeface="Times New Roman" pitchFamily="18" charset="0"/>
              <a:cs typeface="Times New Roman" pitchFamily="18" charset="0"/>
            </a:endParaRPr>
          </a:p>
          <a:p>
            <a:endParaRPr lang="en-US" sz="3600" dirty="0" smtClean="0">
              <a:solidFill>
                <a:srgbClr val="51DEF1"/>
              </a:solidFill>
              <a:latin typeface="Times New Roman" pitchFamily="18" charset="0"/>
              <a:cs typeface="Times New Roman" pitchFamily="18" charset="0"/>
            </a:endParaRPr>
          </a:p>
          <a:p>
            <a:pPr>
              <a:buFont typeface="Arial" pitchFamily="34" charset="0"/>
              <a:buChar char="•"/>
            </a:pPr>
            <a:r>
              <a:rPr lang="en-US" sz="3600" dirty="0" smtClean="0">
                <a:solidFill>
                  <a:srgbClr val="51DEF1"/>
                </a:solidFill>
                <a:latin typeface="Times New Roman" pitchFamily="18" charset="0"/>
                <a:cs typeface="Times New Roman" pitchFamily="18" charset="0"/>
              </a:rPr>
              <a:t> </a:t>
            </a:r>
            <a:r>
              <a:rPr lang="el-GR" sz="3600" dirty="0" smtClean="0">
                <a:solidFill>
                  <a:srgbClr val="51DEF1"/>
                </a:solidFill>
                <a:latin typeface="Times New Roman" pitchFamily="18" charset="0"/>
                <a:cs typeface="Times New Roman" pitchFamily="18" charset="0"/>
              </a:rPr>
              <a:t>Διατάραξη τρόπου λειτουργίας των</a:t>
            </a:r>
            <a:r>
              <a:rPr lang="en-US" sz="3600" dirty="0" smtClean="0">
                <a:solidFill>
                  <a:srgbClr val="51DEF1"/>
                </a:solidFill>
                <a:latin typeface="Times New Roman" pitchFamily="18" charset="0"/>
                <a:cs typeface="Times New Roman" pitchFamily="18" charset="0"/>
              </a:rPr>
              <a:t> </a:t>
            </a:r>
            <a:r>
              <a:rPr lang="el-GR" sz="3600" dirty="0" smtClean="0">
                <a:solidFill>
                  <a:srgbClr val="51DEF1"/>
                </a:solidFill>
                <a:latin typeface="Times New Roman" pitchFamily="18" charset="0"/>
                <a:cs typeface="Times New Roman" pitchFamily="18" charset="0"/>
              </a:rPr>
              <a:t>αγορών,</a:t>
            </a:r>
            <a:endParaRPr lang="en-US" sz="3600" dirty="0" smtClean="0">
              <a:solidFill>
                <a:srgbClr val="51DEF1"/>
              </a:solidFill>
              <a:latin typeface="Times New Roman" pitchFamily="18" charset="0"/>
              <a:cs typeface="Times New Roman" pitchFamily="18" charset="0"/>
            </a:endParaRPr>
          </a:p>
          <a:p>
            <a:r>
              <a:rPr lang="en-US" sz="3600" dirty="0" smtClean="0">
                <a:solidFill>
                  <a:srgbClr val="51DEF1"/>
                </a:solidFill>
                <a:latin typeface="Times New Roman" pitchFamily="18" charset="0"/>
                <a:cs typeface="Times New Roman" pitchFamily="18" charset="0"/>
              </a:rPr>
              <a:t> </a:t>
            </a:r>
            <a:r>
              <a:rPr lang="el-GR" sz="3600" dirty="0" smtClean="0">
                <a:solidFill>
                  <a:srgbClr val="51DEF1"/>
                </a:solidFill>
                <a:latin typeface="Times New Roman" pitchFamily="18" charset="0"/>
                <a:cs typeface="Times New Roman" pitchFamily="18" charset="0"/>
              </a:rPr>
              <a:t> (</a:t>
            </a:r>
            <a:r>
              <a:rPr lang="en-US" sz="3600" dirty="0" smtClean="0">
                <a:solidFill>
                  <a:srgbClr val="51DEF1"/>
                </a:solidFill>
                <a:latin typeface="Times New Roman" pitchFamily="18" charset="0"/>
                <a:cs typeface="Times New Roman" pitchFamily="18" charset="0"/>
              </a:rPr>
              <a:t>market disruption</a:t>
            </a:r>
            <a:r>
              <a:rPr lang="el-GR" sz="3600" dirty="0" smtClean="0">
                <a:solidFill>
                  <a:srgbClr val="51DEF1"/>
                </a:solidFill>
                <a:latin typeface="Times New Roman" pitchFamily="18" charset="0"/>
                <a:cs typeface="Times New Roman" pitchFamily="18" charset="0"/>
              </a:rPr>
              <a:t>)</a:t>
            </a:r>
            <a:endParaRPr lang="en-US" sz="3600" dirty="0" smtClean="0">
              <a:solidFill>
                <a:srgbClr val="51DEF1"/>
              </a:solidFill>
              <a:latin typeface="Times New Roman" pitchFamily="18" charset="0"/>
              <a:cs typeface="Times New Roman" pitchFamily="18" charset="0"/>
            </a:endParaRPr>
          </a:p>
          <a:p>
            <a:endParaRPr lang="en-US" sz="3600" dirty="0" smtClean="0">
              <a:solidFill>
                <a:srgbClr val="51DEF1"/>
              </a:solidFill>
              <a:latin typeface="Times New Roman" pitchFamily="18" charset="0"/>
              <a:cs typeface="Times New Roman" pitchFamily="18" charset="0"/>
            </a:endParaRPr>
          </a:p>
          <a:p>
            <a:pPr>
              <a:buFont typeface="Arial" pitchFamily="34" charset="0"/>
              <a:buChar char="•"/>
            </a:pPr>
            <a:r>
              <a:rPr lang="en-US" sz="3600" dirty="0" smtClean="0">
                <a:solidFill>
                  <a:srgbClr val="51DEF1"/>
                </a:solidFill>
                <a:latin typeface="Times New Roman" pitchFamily="18" charset="0"/>
                <a:cs typeface="Times New Roman" pitchFamily="18" charset="0"/>
              </a:rPr>
              <a:t> </a:t>
            </a:r>
            <a:r>
              <a:rPr lang="el-GR" sz="3600" dirty="0" smtClean="0">
                <a:solidFill>
                  <a:srgbClr val="51DEF1"/>
                </a:solidFill>
                <a:latin typeface="Times New Roman" pitchFamily="18" charset="0"/>
                <a:cs typeface="Times New Roman" pitchFamily="18" charset="0"/>
              </a:rPr>
              <a:t>Διεπιστημονικά επιχειρηματικά σύνολα</a:t>
            </a:r>
            <a:endParaRPr lang="en-US" sz="3600" dirty="0" smtClean="0">
              <a:solidFill>
                <a:srgbClr val="51DEF1"/>
              </a:solidFill>
              <a:latin typeface="Times New Roman" pitchFamily="18" charset="0"/>
              <a:cs typeface="Times New Roman" pitchFamily="18" charset="0"/>
            </a:endParaRPr>
          </a:p>
          <a:p>
            <a:r>
              <a:rPr lang="el-GR" sz="3600" dirty="0" smtClean="0">
                <a:solidFill>
                  <a:srgbClr val="51DEF1"/>
                </a:solidFill>
                <a:latin typeface="Times New Roman" pitchFamily="18" charset="0"/>
                <a:cs typeface="Times New Roman" pitchFamily="18" charset="0"/>
              </a:rPr>
              <a:t>   (</a:t>
            </a:r>
            <a:r>
              <a:rPr lang="en-US" sz="3600" dirty="0" smtClean="0">
                <a:solidFill>
                  <a:srgbClr val="51DEF1"/>
                </a:solidFill>
                <a:latin typeface="Times New Roman" pitchFamily="18" charset="0"/>
                <a:cs typeface="Times New Roman" pitchFamily="18" charset="0"/>
              </a:rPr>
              <a:t>multidisciplinary team management</a:t>
            </a:r>
            <a:r>
              <a:rPr lang="el-GR" sz="3600" dirty="0" smtClean="0">
                <a:solidFill>
                  <a:srgbClr val="51DEF1"/>
                </a:solidFill>
                <a:latin typeface="Times New Roman" pitchFamily="18" charset="0"/>
                <a:cs typeface="Times New Roman" pitchFamily="18" charset="0"/>
              </a:rPr>
              <a:t>)</a:t>
            </a:r>
            <a:endParaRPr lang="en-US" sz="3600" dirty="0" smtClean="0">
              <a:solidFill>
                <a:srgbClr val="51DEF1"/>
              </a:solidFill>
              <a:latin typeface="Times New Roman" pitchFamily="18" charset="0"/>
              <a:cs typeface="Times New Roman" pitchFamily="18" charset="0"/>
            </a:endParaRPr>
          </a:p>
          <a:p>
            <a:endParaRPr lang="el-GR" sz="3600" dirty="0" smtClean="0">
              <a:solidFill>
                <a:srgbClr val="51DEF1"/>
              </a:solidFill>
              <a:latin typeface="Times New Roman" pitchFamily="18" charset="0"/>
              <a:cs typeface="Times New Roman" pitchFamily="18" charset="0"/>
            </a:endParaRPr>
          </a:p>
        </p:txBody>
      </p:sp>
      <p:pic>
        <p:nvPicPr>
          <p:cNvPr id="6" name="Picture 22" descr="metaβio logo final-02.png"/>
          <p:cNvPicPr>
            <a:picLocks noChangeAspect="1"/>
          </p:cNvPicPr>
          <p:nvPr/>
        </p:nvPicPr>
        <p:blipFill>
          <a:blip r:embed="rId3"/>
          <a:stretch>
            <a:fillRect/>
          </a:stretch>
        </p:blipFill>
        <p:spPr>
          <a:xfrm>
            <a:off x="7848601" y="6381710"/>
            <a:ext cx="1295399" cy="476290"/>
          </a:xfrm>
          <a:prstGeom prst="rect">
            <a:avLst/>
          </a:prstGeom>
        </p:spPr>
      </p:pic>
    </p:spTree>
    <p:extLst>
      <p:ext uri="{BB962C8B-B14F-4D97-AF65-F5344CB8AC3E}">
        <p14:creationId xmlns:p14="http://schemas.microsoft.com/office/powerpoint/2010/main" xmlns="" val="4234674730"/>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484B56"/>
        </a:solidFill>
        <a:effectLst/>
      </p:bgPr>
    </p:bg>
    <p:spTree>
      <p:nvGrpSpPr>
        <p:cNvPr id="1" name="Shape 53"/>
        <p:cNvGrpSpPr/>
        <p:nvPr/>
      </p:nvGrpSpPr>
      <p:grpSpPr>
        <a:xfrm>
          <a:off x="0" y="0"/>
          <a:ext cx="0" cy="0"/>
          <a:chOff x="0" y="0"/>
          <a:chExt cx="0" cy="0"/>
        </a:xfrm>
      </p:grpSpPr>
      <p:pic>
        <p:nvPicPr>
          <p:cNvPr id="4" name="Εικόνα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79512" y="188640"/>
            <a:ext cx="8786749" cy="5688632"/>
          </a:xfrm>
          <a:prstGeom prst="rect">
            <a:avLst/>
          </a:prstGeom>
        </p:spPr>
      </p:pic>
    </p:spTree>
    <p:extLst>
      <p:ext uri="{BB962C8B-B14F-4D97-AF65-F5344CB8AC3E}">
        <p14:creationId xmlns:p14="http://schemas.microsoft.com/office/powerpoint/2010/main" xmlns="" val="4234674730"/>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53"/>
        <p:cNvGrpSpPr/>
        <p:nvPr/>
      </p:nvGrpSpPr>
      <p:grpSpPr>
        <a:xfrm>
          <a:off x="0" y="0"/>
          <a:ext cx="0" cy="0"/>
          <a:chOff x="0" y="0"/>
          <a:chExt cx="0" cy="0"/>
        </a:xfrm>
      </p:grpSpPr>
      <p:sp>
        <p:nvSpPr>
          <p:cNvPr id="37" name="4 - TextBox"/>
          <p:cNvSpPr txBox="1"/>
          <p:nvPr/>
        </p:nvSpPr>
        <p:spPr>
          <a:xfrm>
            <a:off x="214282" y="5357826"/>
            <a:ext cx="2071702" cy="1200329"/>
          </a:xfrm>
          <a:prstGeom prst="rect">
            <a:avLst/>
          </a:prstGeom>
          <a:noFill/>
        </p:spPr>
        <p:txBody>
          <a:bodyPr wrap="square" rtlCol="0" anchor="t">
            <a:spAutoFit/>
          </a:bodyPr>
          <a:lstStyle/>
          <a:p>
            <a:r>
              <a:rPr lang="el-GR" sz="3600" b="1" dirty="0" smtClean="0">
                <a:solidFill>
                  <a:schemeClr val="bg1"/>
                </a:solidFill>
                <a:latin typeface="Montserrat"/>
                <a:ea typeface="Montserrat"/>
                <a:cs typeface="Montserrat"/>
              </a:rPr>
              <a:t>Πάροχοι υγείας</a:t>
            </a:r>
            <a:endParaRPr lang="el-GR" sz="3600" b="1" dirty="0">
              <a:solidFill>
                <a:schemeClr val="bg1"/>
              </a:solidFill>
              <a:latin typeface="Montserrat"/>
              <a:ea typeface="Montserrat"/>
              <a:cs typeface="Montserrat"/>
            </a:endParaRPr>
          </a:p>
        </p:txBody>
      </p:sp>
      <p:sp>
        <p:nvSpPr>
          <p:cNvPr id="44" name="10 - TextBox"/>
          <p:cNvSpPr txBox="1"/>
          <p:nvPr/>
        </p:nvSpPr>
        <p:spPr>
          <a:xfrm>
            <a:off x="285720" y="1071546"/>
            <a:ext cx="1949573" cy="646331"/>
          </a:xfrm>
          <a:prstGeom prst="rect">
            <a:avLst/>
          </a:prstGeom>
          <a:noFill/>
        </p:spPr>
        <p:txBody>
          <a:bodyPr wrap="none" rtlCol="0">
            <a:spAutoFit/>
          </a:bodyPr>
          <a:lstStyle/>
          <a:p>
            <a:r>
              <a:rPr lang="el-GR" sz="3600" b="1" dirty="0" smtClean="0">
                <a:solidFill>
                  <a:schemeClr val="bg1"/>
                </a:solidFill>
                <a:latin typeface="Montserrat"/>
                <a:ea typeface="Montserrat"/>
                <a:cs typeface="Montserrat"/>
              </a:rPr>
              <a:t>Ασθενείς</a:t>
            </a:r>
            <a:endParaRPr lang="el-GR" sz="3600" b="1" dirty="0">
              <a:solidFill>
                <a:schemeClr val="bg1"/>
              </a:solidFill>
              <a:latin typeface="Montserrat"/>
              <a:ea typeface="Montserrat"/>
              <a:cs typeface="Montserrat"/>
            </a:endParaRPr>
          </a:p>
        </p:txBody>
      </p:sp>
      <p:sp>
        <p:nvSpPr>
          <p:cNvPr id="54" name="30 - TextBox"/>
          <p:cNvSpPr txBox="1"/>
          <p:nvPr/>
        </p:nvSpPr>
        <p:spPr>
          <a:xfrm>
            <a:off x="0" y="3143248"/>
            <a:ext cx="2643206" cy="646331"/>
          </a:xfrm>
          <a:prstGeom prst="rect">
            <a:avLst/>
          </a:prstGeom>
          <a:noFill/>
        </p:spPr>
        <p:txBody>
          <a:bodyPr wrap="square" rtlCol="0">
            <a:spAutoFit/>
          </a:bodyPr>
          <a:lstStyle/>
          <a:p>
            <a:pPr algn="ctr"/>
            <a:r>
              <a:rPr lang="el-GR" sz="3600" b="1" dirty="0" smtClean="0">
                <a:solidFill>
                  <a:schemeClr val="bg1"/>
                </a:solidFill>
                <a:latin typeface="Montserrat"/>
                <a:ea typeface="Montserrat"/>
                <a:cs typeface="Montserrat"/>
              </a:rPr>
              <a:t>Βιοτράπεζες</a:t>
            </a:r>
            <a:endParaRPr lang="el-GR" sz="3600" b="1" dirty="0">
              <a:solidFill>
                <a:schemeClr val="bg1"/>
              </a:solidFill>
              <a:latin typeface="Montserrat"/>
              <a:ea typeface="Montserrat"/>
              <a:cs typeface="Montserrat"/>
            </a:endParaRPr>
          </a:p>
        </p:txBody>
      </p:sp>
      <p:cxnSp>
        <p:nvCxnSpPr>
          <p:cNvPr id="56" name="33 - Ευθύγραμμο βέλος σύνδεσης"/>
          <p:cNvCxnSpPr>
            <a:stCxn id="142" idx="2"/>
            <a:endCxn id="130" idx="0"/>
          </p:cNvCxnSpPr>
          <p:nvPr/>
        </p:nvCxnSpPr>
        <p:spPr>
          <a:xfrm rot="16200000" flipH="1">
            <a:off x="2729230" y="2106883"/>
            <a:ext cx="952142" cy="263332"/>
          </a:xfrm>
          <a:prstGeom prst="straightConnector1">
            <a:avLst/>
          </a:prstGeom>
          <a:ln w="38100">
            <a:solidFill>
              <a:srgbClr val="51DEF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37 - Ευθύγραμμο βέλος σύνδεσης"/>
          <p:cNvCxnSpPr>
            <a:stCxn id="130" idx="2"/>
            <a:endCxn id="173" idx="0"/>
          </p:cNvCxnSpPr>
          <p:nvPr/>
        </p:nvCxnSpPr>
        <p:spPr>
          <a:xfrm rot="16200000" flipH="1">
            <a:off x="2958245" y="4505131"/>
            <a:ext cx="802788" cy="45345"/>
          </a:xfrm>
          <a:prstGeom prst="straightConnector1">
            <a:avLst/>
          </a:prstGeom>
          <a:ln w="38100">
            <a:solidFill>
              <a:srgbClr val="51DEF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40 - Ευθύγραμμο βέλος σύνδεσης"/>
          <p:cNvCxnSpPr>
            <a:stCxn id="135" idx="1"/>
            <a:endCxn id="142" idx="3"/>
          </p:cNvCxnSpPr>
          <p:nvPr/>
        </p:nvCxnSpPr>
        <p:spPr>
          <a:xfrm rot="10800000">
            <a:off x="3789847" y="881239"/>
            <a:ext cx="1353656" cy="2726356"/>
          </a:xfrm>
          <a:prstGeom prst="straightConnector1">
            <a:avLst/>
          </a:prstGeom>
          <a:ln w="38100">
            <a:solidFill>
              <a:srgbClr val="51DEF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4" name="45 - TextBox"/>
          <p:cNvSpPr txBox="1"/>
          <p:nvPr/>
        </p:nvSpPr>
        <p:spPr>
          <a:xfrm>
            <a:off x="7072330" y="4199287"/>
            <a:ext cx="2071670" cy="954107"/>
          </a:xfrm>
          <a:prstGeom prst="rect">
            <a:avLst/>
          </a:prstGeom>
          <a:noFill/>
        </p:spPr>
        <p:txBody>
          <a:bodyPr wrap="square" rtlCol="0">
            <a:spAutoFit/>
          </a:bodyPr>
          <a:lstStyle/>
          <a:p>
            <a:pPr algn="ctr"/>
            <a:r>
              <a:rPr lang="en-US" sz="2800" b="1" dirty="0" smtClean="0">
                <a:solidFill>
                  <a:schemeClr val="bg1"/>
                </a:solidFill>
                <a:latin typeface="Montserrat"/>
                <a:ea typeface="Montserrat"/>
                <a:cs typeface="Montserrat"/>
              </a:rPr>
              <a:t>Big Pharma</a:t>
            </a:r>
            <a:endParaRPr lang="el-GR" sz="2800" b="1" dirty="0">
              <a:solidFill>
                <a:schemeClr val="bg1"/>
              </a:solidFill>
              <a:latin typeface="Montserrat"/>
              <a:ea typeface="Montserrat"/>
              <a:cs typeface="Montserrat"/>
            </a:endParaRPr>
          </a:p>
        </p:txBody>
      </p:sp>
      <p:cxnSp>
        <p:nvCxnSpPr>
          <p:cNvPr id="73" name="3 - Ευθύγραμμο βέλος σύνδεσης"/>
          <p:cNvCxnSpPr>
            <a:stCxn id="130" idx="3"/>
            <a:endCxn id="135" idx="1"/>
          </p:cNvCxnSpPr>
          <p:nvPr/>
        </p:nvCxnSpPr>
        <p:spPr>
          <a:xfrm>
            <a:off x="4102198" y="3420515"/>
            <a:ext cx="1041305" cy="187080"/>
          </a:xfrm>
          <a:prstGeom prst="straightConnector1">
            <a:avLst/>
          </a:prstGeom>
          <a:ln w="38100">
            <a:solidFill>
              <a:srgbClr val="51DEF1"/>
            </a:solidFill>
            <a:tailEnd type="arrow"/>
          </a:ln>
        </p:spPr>
        <p:style>
          <a:lnRef idx="1">
            <a:schemeClr val="accent1"/>
          </a:lnRef>
          <a:fillRef idx="0">
            <a:schemeClr val="accent1"/>
          </a:fillRef>
          <a:effectRef idx="0">
            <a:schemeClr val="accent1"/>
          </a:effectRef>
          <a:fontRef idx="minor">
            <a:schemeClr val="tx1"/>
          </a:fontRef>
        </p:style>
      </p:cxnSp>
      <p:cxnSp>
        <p:nvCxnSpPr>
          <p:cNvPr id="85" name="Ευθύγραμμο βέλος σύνδεσης 84"/>
          <p:cNvCxnSpPr>
            <a:stCxn id="135" idx="1"/>
            <a:endCxn id="173" idx="3"/>
          </p:cNvCxnSpPr>
          <p:nvPr/>
        </p:nvCxnSpPr>
        <p:spPr>
          <a:xfrm rot="10800000" flipV="1">
            <a:off x="4121449" y="3607594"/>
            <a:ext cx="1022054" cy="2182413"/>
          </a:xfrm>
          <a:prstGeom prst="straightConnector1">
            <a:avLst/>
          </a:prstGeom>
          <a:ln w="38100">
            <a:solidFill>
              <a:srgbClr val="51DEF1"/>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130" name="Picture 6" descr="C:\Users\ckaka_000\Desktop\ICONS\fridge.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571736" y="2714620"/>
            <a:ext cx="1530462" cy="1411790"/>
          </a:xfrm>
          <a:prstGeom prst="rect">
            <a:avLst/>
          </a:prstGeom>
          <a:noFill/>
          <a:extLst>
            <a:ext uri="{909E8E84-426E-40DD-AFC4-6F175D3DCCD1}">
              <a14:hiddenFill xmlns:a14="http://schemas.microsoft.com/office/drawing/2010/main" xmlns="">
                <a:solidFill>
                  <a:srgbClr val="FFFFFF"/>
                </a:solidFill>
              </a14:hiddenFill>
            </a:ext>
          </a:extLst>
        </p:spPr>
      </p:pic>
      <p:pic>
        <p:nvPicPr>
          <p:cNvPr id="135" name="Picture 7" descr="C:\Users\ckaka_000\Desktop\ICONS\platform.gif"/>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143503" y="2786058"/>
            <a:ext cx="1950464" cy="1643074"/>
          </a:xfrm>
          <a:prstGeom prst="rect">
            <a:avLst/>
          </a:prstGeom>
          <a:noFill/>
          <a:extLst>
            <a:ext uri="{909E8E84-426E-40DD-AFC4-6F175D3DCCD1}">
              <a14:hiddenFill xmlns:a14="http://schemas.microsoft.com/office/drawing/2010/main" xmlns="">
                <a:solidFill>
                  <a:srgbClr val="FFFFFF"/>
                </a:solidFill>
              </a14:hiddenFill>
            </a:ext>
          </a:extLst>
        </p:spPr>
      </p:pic>
      <p:pic>
        <p:nvPicPr>
          <p:cNvPr id="142" name="Picture 2" descr="C:\Users\ckaka_000\Desktop\ICONS\patient.gif"/>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357422" y="0"/>
            <a:ext cx="1432425" cy="1762478"/>
          </a:xfrm>
          <a:prstGeom prst="rect">
            <a:avLst/>
          </a:prstGeom>
          <a:noFill/>
          <a:extLst>
            <a:ext uri="{909E8E84-426E-40DD-AFC4-6F175D3DCCD1}">
              <a14:hiddenFill xmlns:a14="http://schemas.microsoft.com/office/drawing/2010/main" xmlns="">
                <a:solidFill>
                  <a:srgbClr val="FFFFFF"/>
                </a:solidFill>
              </a14:hiddenFill>
            </a:ext>
          </a:extLst>
        </p:spPr>
      </p:pic>
      <p:pic>
        <p:nvPicPr>
          <p:cNvPr id="173" name="Picture 3" descr="C:\Users\ckaka_000\Desktop\ICONS\doctor.gif"/>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2643174" y="4929198"/>
            <a:ext cx="1478275" cy="1721619"/>
          </a:xfrm>
          <a:prstGeom prst="rect">
            <a:avLst/>
          </a:prstGeom>
          <a:noFill/>
          <a:extLst>
            <a:ext uri="{909E8E84-426E-40DD-AFC4-6F175D3DCCD1}">
              <a14:hiddenFill xmlns:a14="http://schemas.microsoft.com/office/drawing/2010/main" xmlns="">
                <a:solidFill>
                  <a:srgbClr val="FFFFFF"/>
                </a:solidFill>
              </a14:hiddenFill>
            </a:ext>
          </a:extLst>
        </p:spPr>
      </p:pic>
      <p:pic>
        <p:nvPicPr>
          <p:cNvPr id="184" name="Picture 5" descr="C:\Users\ckaka_000\Desktop\ICONS\researcher.gif"/>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7572396" y="3170462"/>
            <a:ext cx="1466580" cy="1187232"/>
          </a:xfrm>
          <a:prstGeom prst="rect">
            <a:avLst/>
          </a:prstGeom>
          <a:noFill/>
          <a:extLst>
            <a:ext uri="{909E8E84-426E-40DD-AFC4-6F175D3DCCD1}">
              <a14:hiddenFill xmlns:a14="http://schemas.microsoft.com/office/drawing/2010/main" xmlns="">
                <a:solidFill>
                  <a:srgbClr val="FFFFFF"/>
                </a:solidFill>
              </a14:hiddenFill>
            </a:ext>
          </a:extLst>
        </p:spPr>
      </p:pic>
      <p:pic>
        <p:nvPicPr>
          <p:cNvPr id="187" name="Picture 4" descr="C:\Users\ckaka_000\Desktop\ICONS\pharma.gif"/>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7632983" y="2143116"/>
            <a:ext cx="1225297" cy="1071570"/>
          </a:xfrm>
          <a:prstGeom prst="rect">
            <a:avLst/>
          </a:prstGeom>
          <a:noFill/>
          <a:extLst>
            <a:ext uri="{909E8E84-426E-40DD-AFC4-6F175D3DCCD1}">
              <a14:hiddenFill xmlns:a14="http://schemas.microsoft.com/office/drawing/2010/main" xmlns="">
                <a:solidFill>
                  <a:srgbClr val="FFFFFF"/>
                </a:solidFill>
              </a14:hiddenFill>
            </a:ext>
          </a:extLst>
        </p:spPr>
      </p:pic>
      <p:pic>
        <p:nvPicPr>
          <p:cNvPr id="42" name="Picture 22" descr="metaβio logo final-02.png"/>
          <p:cNvPicPr>
            <a:picLocks noChangeAspect="1"/>
          </p:cNvPicPr>
          <p:nvPr/>
        </p:nvPicPr>
        <p:blipFill>
          <a:blip r:embed="rId9"/>
          <a:stretch>
            <a:fillRect/>
          </a:stretch>
        </p:blipFill>
        <p:spPr>
          <a:xfrm>
            <a:off x="5275001" y="2928933"/>
            <a:ext cx="725759" cy="266847"/>
          </a:xfrm>
          <a:prstGeom prst="rect">
            <a:avLst/>
          </a:prstGeom>
        </p:spPr>
      </p:pic>
      <p:pic>
        <p:nvPicPr>
          <p:cNvPr id="53" name="Picture 22" descr="metaβio logo final-02.png"/>
          <p:cNvPicPr>
            <a:picLocks noChangeAspect="1"/>
          </p:cNvPicPr>
          <p:nvPr/>
        </p:nvPicPr>
        <p:blipFill>
          <a:blip r:embed="rId9"/>
          <a:stretch>
            <a:fillRect/>
          </a:stretch>
        </p:blipFill>
        <p:spPr>
          <a:xfrm>
            <a:off x="5786446" y="3357562"/>
            <a:ext cx="500066" cy="183866"/>
          </a:xfrm>
          <a:prstGeom prst="rect">
            <a:avLst/>
          </a:prstGeom>
        </p:spPr>
      </p:pic>
      <p:pic>
        <p:nvPicPr>
          <p:cNvPr id="40" name="Picture 39" descr="metaβio logo final-02.png"/>
          <p:cNvPicPr>
            <a:picLocks noChangeAspect="1"/>
          </p:cNvPicPr>
          <p:nvPr/>
        </p:nvPicPr>
        <p:blipFill>
          <a:blip r:embed="rId9"/>
          <a:stretch>
            <a:fillRect/>
          </a:stretch>
        </p:blipFill>
        <p:spPr>
          <a:xfrm>
            <a:off x="5122608" y="2214554"/>
            <a:ext cx="1878284" cy="690604"/>
          </a:xfrm>
          <a:prstGeom prst="rect">
            <a:avLst/>
          </a:prstGeom>
        </p:spPr>
      </p:pic>
      <p:sp>
        <p:nvSpPr>
          <p:cNvPr id="87" name="86 - Δεξιό άγκιστρο"/>
          <p:cNvSpPr/>
          <p:nvPr/>
        </p:nvSpPr>
        <p:spPr>
          <a:xfrm>
            <a:off x="6572264" y="2214554"/>
            <a:ext cx="928694" cy="2571768"/>
          </a:xfrm>
          <a:prstGeom prst="rightBrace">
            <a:avLst>
              <a:gd name="adj1" fmla="val 5996"/>
              <a:gd name="adj2" fmla="val 51144"/>
            </a:avLst>
          </a:prstGeom>
          <a:ln w="38100">
            <a:solidFill>
              <a:srgbClr val="51DEF1"/>
            </a:solidFill>
            <a:headEnd type="arrow"/>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0" name="TextBox 69"/>
          <p:cNvSpPr txBox="1"/>
          <p:nvPr/>
        </p:nvSpPr>
        <p:spPr>
          <a:xfrm>
            <a:off x="4860455" y="0"/>
            <a:ext cx="4283545" cy="646331"/>
          </a:xfrm>
          <a:prstGeom prst="rect">
            <a:avLst/>
          </a:prstGeom>
          <a:noFill/>
        </p:spPr>
        <p:txBody>
          <a:bodyPr wrap="none" rtlCol="0">
            <a:spAutoFit/>
          </a:bodyPr>
          <a:lstStyle/>
          <a:p>
            <a:r>
              <a:rPr lang="en-US" sz="3600" u="sng" dirty="0" smtClean="0">
                <a:solidFill>
                  <a:srgbClr val="51DEF1"/>
                </a:solidFill>
                <a:latin typeface="Times New Roman" pitchFamily="18" charset="0"/>
                <a:cs typeface="Times New Roman" pitchFamily="18" charset="0"/>
              </a:rPr>
              <a:t>BUSINESS MODEL</a:t>
            </a:r>
            <a:endParaRPr lang="el-GR" sz="3600" u="sng" dirty="0" smtClean="0">
              <a:solidFill>
                <a:srgbClr val="51DEF1"/>
              </a:solidFill>
              <a:latin typeface="Times New Roman" pitchFamily="18" charset="0"/>
              <a:cs typeface="Times New Roman" pitchFamily="18" charset="0"/>
            </a:endParaRPr>
          </a:p>
        </p:txBody>
      </p:sp>
      <p:pic>
        <p:nvPicPr>
          <p:cNvPr id="71" name="Picture 22" descr="metaβio logo final-02.png"/>
          <p:cNvPicPr>
            <a:picLocks noChangeAspect="1"/>
          </p:cNvPicPr>
          <p:nvPr/>
        </p:nvPicPr>
        <p:blipFill>
          <a:blip r:embed="rId9"/>
          <a:stretch>
            <a:fillRect/>
          </a:stretch>
        </p:blipFill>
        <p:spPr>
          <a:xfrm>
            <a:off x="7848601" y="6381710"/>
            <a:ext cx="1295399" cy="476290"/>
          </a:xfrm>
          <a:prstGeom prst="rect">
            <a:avLst/>
          </a:prstGeom>
        </p:spPr>
      </p:pic>
    </p:spTree>
    <p:extLst>
      <p:ext uri="{BB962C8B-B14F-4D97-AF65-F5344CB8AC3E}">
        <p14:creationId xmlns:p14="http://schemas.microsoft.com/office/powerpoint/2010/main" xmlns="" val="3191437567"/>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53"/>
        <p:cNvGrpSpPr/>
        <p:nvPr/>
      </p:nvGrpSpPr>
      <p:grpSpPr>
        <a:xfrm>
          <a:off x="0" y="0"/>
          <a:ext cx="0" cy="0"/>
          <a:chOff x="0" y="0"/>
          <a:chExt cx="0" cy="0"/>
        </a:xfrm>
      </p:grpSpPr>
      <p:sp>
        <p:nvSpPr>
          <p:cNvPr id="3" name="30 - TextBox"/>
          <p:cNvSpPr txBox="1"/>
          <p:nvPr/>
        </p:nvSpPr>
        <p:spPr>
          <a:xfrm>
            <a:off x="0" y="-214338"/>
            <a:ext cx="4714876" cy="1107996"/>
          </a:xfrm>
          <a:prstGeom prst="rect">
            <a:avLst/>
          </a:prstGeom>
          <a:noFill/>
        </p:spPr>
        <p:txBody>
          <a:bodyPr wrap="square" rtlCol="0">
            <a:spAutoFit/>
          </a:bodyPr>
          <a:lstStyle/>
          <a:p>
            <a:r>
              <a:rPr lang="el-GR" sz="6600" u="sng" dirty="0" smtClean="0">
                <a:solidFill>
                  <a:srgbClr val="51DEF1"/>
                </a:solidFill>
                <a:latin typeface="Times New Roman" pitchFamily="18" charset="0"/>
                <a:cs typeface="Times New Roman" pitchFamily="18" charset="0"/>
              </a:rPr>
              <a:t>Οι ανάγκες </a:t>
            </a:r>
            <a:endParaRPr lang="el-GR" sz="6600" u="sng" dirty="0">
              <a:solidFill>
                <a:srgbClr val="51DEF1"/>
              </a:solidFill>
              <a:latin typeface="Times New Roman" pitchFamily="18" charset="0"/>
              <a:cs typeface="Times New Roman" pitchFamily="18" charset="0"/>
            </a:endParaRPr>
          </a:p>
        </p:txBody>
      </p:sp>
      <p:sp>
        <p:nvSpPr>
          <p:cNvPr id="4" name="TextBox 3"/>
          <p:cNvSpPr txBox="1"/>
          <p:nvPr/>
        </p:nvSpPr>
        <p:spPr>
          <a:xfrm>
            <a:off x="2000232" y="928670"/>
            <a:ext cx="5626861" cy="830997"/>
          </a:xfrm>
          <a:prstGeom prst="rect">
            <a:avLst/>
          </a:prstGeom>
          <a:noFill/>
        </p:spPr>
        <p:txBody>
          <a:bodyPr wrap="none" rtlCol="0">
            <a:spAutoFit/>
          </a:bodyPr>
          <a:lstStyle/>
          <a:p>
            <a:r>
              <a:rPr lang="el-GR" sz="4800" dirty="0" smtClean="0">
                <a:solidFill>
                  <a:srgbClr val="51DEF1"/>
                </a:solidFill>
                <a:latin typeface="Times New Roman" pitchFamily="18" charset="0"/>
                <a:cs typeface="Times New Roman" pitchFamily="18" charset="0"/>
              </a:rPr>
              <a:t>Ανθρώπινο κεφάλαιο </a:t>
            </a:r>
          </a:p>
        </p:txBody>
      </p:sp>
      <p:sp>
        <p:nvSpPr>
          <p:cNvPr id="6" name="TextBox 5"/>
          <p:cNvSpPr txBox="1"/>
          <p:nvPr/>
        </p:nvSpPr>
        <p:spPr>
          <a:xfrm>
            <a:off x="214282" y="1785926"/>
            <a:ext cx="2887329" cy="1200329"/>
          </a:xfrm>
          <a:prstGeom prst="rect">
            <a:avLst/>
          </a:prstGeom>
          <a:noFill/>
          <a:ln w="3175">
            <a:solidFill>
              <a:schemeClr val="bg1"/>
            </a:solidFill>
          </a:ln>
        </p:spPr>
        <p:txBody>
          <a:bodyPr wrap="none" rtlCol="0">
            <a:spAutoFit/>
          </a:bodyPr>
          <a:lstStyle/>
          <a:p>
            <a:pPr algn="ctr"/>
            <a:r>
              <a:rPr lang="el-GR" sz="3600" dirty="0" smtClean="0">
                <a:solidFill>
                  <a:srgbClr val="51DEF1"/>
                </a:solidFill>
                <a:latin typeface="Times New Roman" pitchFamily="18" charset="0"/>
                <a:cs typeface="Times New Roman" pitchFamily="18" charset="0"/>
              </a:rPr>
              <a:t>Επιστημονικό </a:t>
            </a:r>
          </a:p>
          <a:p>
            <a:pPr algn="ctr"/>
            <a:r>
              <a:rPr lang="el-GR" sz="3600" dirty="0" smtClean="0">
                <a:solidFill>
                  <a:srgbClr val="51DEF1"/>
                </a:solidFill>
                <a:latin typeface="Times New Roman" pitchFamily="18" charset="0"/>
                <a:cs typeface="Times New Roman" pitchFamily="18" charset="0"/>
              </a:rPr>
              <a:t>προσωπικό </a:t>
            </a:r>
          </a:p>
        </p:txBody>
      </p:sp>
      <p:pic>
        <p:nvPicPr>
          <p:cNvPr id="8" name="Picture 22" descr="metaβio logo final-02.png"/>
          <p:cNvPicPr>
            <a:picLocks noChangeAspect="1"/>
          </p:cNvPicPr>
          <p:nvPr/>
        </p:nvPicPr>
        <p:blipFill>
          <a:blip r:embed="rId3"/>
          <a:stretch>
            <a:fillRect/>
          </a:stretch>
        </p:blipFill>
        <p:spPr>
          <a:xfrm>
            <a:off x="7848601" y="0"/>
            <a:ext cx="1295399" cy="476290"/>
          </a:xfrm>
          <a:prstGeom prst="rect">
            <a:avLst/>
          </a:prstGeom>
        </p:spPr>
      </p:pic>
      <p:sp>
        <p:nvSpPr>
          <p:cNvPr id="9" name="TextBox 8"/>
          <p:cNvSpPr txBox="1"/>
          <p:nvPr/>
        </p:nvSpPr>
        <p:spPr>
          <a:xfrm>
            <a:off x="5929322" y="1785926"/>
            <a:ext cx="2643206" cy="1200329"/>
          </a:xfrm>
          <a:prstGeom prst="rect">
            <a:avLst/>
          </a:prstGeom>
          <a:noFill/>
          <a:ln w="3175">
            <a:solidFill>
              <a:schemeClr val="bg1"/>
            </a:solidFill>
          </a:ln>
        </p:spPr>
        <p:txBody>
          <a:bodyPr wrap="square" rtlCol="0">
            <a:spAutoFit/>
          </a:bodyPr>
          <a:lstStyle/>
          <a:p>
            <a:pPr algn="ctr"/>
            <a:r>
              <a:rPr lang="el-GR" sz="3600" dirty="0" smtClean="0">
                <a:solidFill>
                  <a:srgbClr val="51DEF1"/>
                </a:solidFill>
                <a:latin typeface="Times New Roman" pitchFamily="18" charset="0"/>
                <a:cs typeface="Times New Roman" pitchFamily="18" charset="0"/>
              </a:rPr>
              <a:t>Μέντορες &amp; Σύμβουλοι</a:t>
            </a:r>
          </a:p>
        </p:txBody>
      </p:sp>
      <p:sp>
        <p:nvSpPr>
          <p:cNvPr id="10" name="TextBox 9"/>
          <p:cNvSpPr txBox="1"/>
          <p:nvPr/>
        </p:nvSpPr>
        <p:spPr>
          <a:xfrm>
            <a:off x="71406" y="3357562"/>
            <a:ext cx="8858312" cy="3416320"/>
          </a:xfrm>
          <a:prstGeom prst="rect">
            <a:avLst/>
          </a:prstGeom>
          <a:noFill/>
          <a:ln w="3175">
            <a:solidFill>
              <a:schemeClr val="bg1"/>
            </a:solidFill>
          </a:ln>
        </p:spPr>
        <p:txBody>
          <a:bodyPr wrap="square" rtlCol="0">
            <a:spAutoFit/>
          </a:bodyPr>
          <a:lstStyle/>
          <a:p>
            <a:r>
              <a:rPr lang="el-GR" sz="3600" dirty="0" smtClean="0">
                <a:solidFill>
                  <a:schemeClr val="bg1"/>
                </a:solidFill>
                <a:latin typeface="Times New Roman" pitchFamily="18" charset="0"/>
                <a:cs typeface="Times New Roman" pitchFamily="18" charset="0"/>
              </a:rPr>
              <a:t>Απαραίτητες Δεξιότητες:</a:t>
            </a:r>
          </a:p>
          <a:p>
            <a:pPr>
              <a:buFont typeface="Arial" pitchFamily="34" charset="0"/>
              <a:buChar char="•"/>
            </a:pPr>
            <a:r>
              <a:rPr lang="el-GR" sz="3600" dirty="0" smtClean="0">
                <a:solidFill>
                  <a:srgbClr val="51DEF1"/>
                </a:solidFill>
                <a:latin typeface="Times New Roman" pitchFamily="18" charset="0"/>
                <a:cs typeface="Times New Roman" pitchFamily="18" charset="0"/>
              </a:rPr>
              <a:t> Γνώσεις λειτουργίας ΙΤ συστημάτων</a:t>
            </a:r>
          </a:p>
          <a:p>
            <a:pPr>
              <a:buFont typeface="Arial" pitchFamily="34" charset="0"/>
              <a:buChar char="•"/>
            </a:pPr>
            <a:r>
              <a:rPr lang="el-GR" sz="3600" dirty="0" smtClean="0">
                <a:solidFill>
                  <a:srgbClr val="51DEF1"/>
                </a:solidFill>
                <a:latin typeface="Times New Roman" pitchFamily="18" charset="0"/>
                <a:cs typeface="Times New Roman" pitchFamily="18" charset="0"/>
              </a:rPr>
              <a:t>Ευρεία γνώση αγοράς/ών</a:t>
            </a:r>
          </a:p>
          <a:p>
            <a:pPr>
              <a:buFont typeface="Arial" pitchFamily="34" charset="0"/>
              <a:buChar char="•"/>
            </a:pPr>
            <a:r>
              <a:rPr lang="el-GR" sz="3600" dirty="0" smtClean="0">
                <a:solidFill>
                  <a:srgbClr val="51DEF1"/>
                </a:solidFill>
                <a:latin typeface="Times New Roman" pitchFamily="18" charset="0"/>
                <a:cs typeface="Times New Roman" pitchFamily="18" charset="0"/>
              </a:rPr>
              <a:t>Αναλυτική &amp; γρήγορη σκέψη</a:t>
            </a:r>
          </a:p>
          <a:p>
            <a:pPr>
              <a:buFont typeface="Arial" pitchFamily="34" charset="0"/>
              <a:buChar char="•"/>
            </a:pPr>
            <a:r>
              <a:rPr lang="el-GR" sz="3600" dirty="0" smtClean="0">
                <a:solidFill>
                  <a:srgbClr val="51DEF1"/>
                </a:solidFill>
                <a:latin typeface="Times New Roman" pitchFamily="18" charset="0"/>
                <a:cs typeface="Times New Roman" pitchFamily="18" charset="0"/>
              </a:rPr>
              <a:t> Πυξίδα την σχέση χρόνου &amp; κόστους</a:t>
            </a:r>
          </a:p>
          <a:p>
            <a:pPr>
              <a:buFont typeface="Arial" pitchFamily="34" charset="0"/>
              <a:buChar char="•"/>
            </a:pPr>
            <a:r>
              <a:rPr lang="el-GR" sz="3600" dirty="0" smtClean="0">
                <a:solidFill>
                  <a:srgbClr val="51DEF1"/>
                </a:solidFill>
                <a:latin typeface="Times New Roman" pitchFamily="18" charset="0"/>
                <a:cs typeface="Times New Roman" pitchFamily="18" charset="0"/>
              </a:rPr>
              <a:t> Συνεργασία σε διεπιστημονικά περιβάλλοντα</a:t>
            </a:r>
          </a:p>
        </p:txBody>
      </p:sp>
      <p:cxnSp>
        <p:nvCxnSpPr>
          <p:cNvPr id="12" name="Shape 11"/>
          <p:cNvCxnSpPr>
            <a:stCxn id="6" idx="3"/>
            <a:endCxn id="10" idx="0"/>
          </p:cNvCxnSpPr>
          <p:nvPr/>
        </p:nvCxnSpPr>
        <p:spPr>
          <a:xfrm>
            <a:off x="3101611" y="2386091"/>
            <a:ext cx="1398951" cy="971471"/>
          </a:xfrm>
          <a:prstGeom prst="bentConnector2">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9" idx="1"/>
            <a:endCxn id="10" idx="0"/>
          </p:cNvCxnSpPr>
          <p:nvPr/>
        </p:nvCxnSpPr>
        <p:spPr>
          <a:xfrm rot="10800000" flipV="1">
            <a:off x="4500562" y="2386090"/>
            <a:ext cx="1428760" cy="971471"/>
          </a:xfrm>
          <a:prstGeom prst="bentConnector2">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34674730"/>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53"/>
        <p:cNvGrpSpPr/>
        <p:nvPr/>
      </p:nvGrpSpPr>
      <p:grpSpPr>
        <a:xfrm>
          <a:off x="0" y="0"/>
          <a:ext cx="0" cy="0"/>
          <a:chOff x="0" y="0"/>
          <a:chExt cx="0" cy="0"/>
        </a:xfrm>
      </p:grpSpPr>
      <p:sp>
        <p:nvSpPr>
          <p:cNvPr id="8" name="Shape 326"/>
          <p:cNvSpPr/>
          <p:nvPr/>
        </p:nvSpPr>
        <p:spPr>
          <a:xfrm>
            <a:off x="0" y="-24"/>
            <a:ext cx="9144000" cy="1000108"/>
          </a:xfrm>
          <a:prstGeom prst="rect">
            <a:avLst/>
          </a:prstGeom>
          <a:solidFill>
            <a:srgbClr val="51DEF1"/>
          </a:solidFill>
          <a:ln>
            <a:solidFill>
              <a:srgbClr val="51DEF1"/>
            </a:solidFill>
          </a:ln>
        </p:spPr>
        <p:txBody>
          <a:bodyPr lIns="91425" tIns="91425" rIns="91425" bIns="91425" anchor="ctr" anchorCtr="0">
            <a:noAutofit/>
          </a:bodyPr>
          <a:lstStyle/>
          <a:p>
            <a:pPr>
              <a:spcBef>
                <a:spcPts val="0"/>
              </a:spcBef>
              <a:buNone/>
            </a:pPr>
            <a:endParaRPr/>
          </a:p>
        </p:txBody>
      </p:sp>
      <p:sp>
        <p:nvSpPr>
          <p:cNvPr id="9" name="Rectangle 8"/>
          <p:cNvSpPr/>
          <p:nvPr/>
        </p:nvSpPr>
        <p:spPr>
          <a:xfrm>
            <a:off x="0" y="-36450"/>
            <a:ext cx="8829661" cy="1107996"/>
          </a:xfrm>
          <a:prstGeom prst="rect">
            <a:avLst/>
          </a:prstGeom>
        </p:spPr>
        <p:txBody>
          <a:bodyPr wrap="none">
            <a:spAutoFit/>
          </a:bodyPr>
          <a:lstStyle/>
          <a:p>
            <a:r>
              <a:rPr lang="el-GR" sz="6600" dirty="0" smtClean="0">
                <a:solidFill>
                  <a:schemeClr val="tx1">
                    <a:lumMod val="75000"/>
                    <a:lumOff val="25000"/>
                  </a:schemeClr>
                </a:solidFill>
                <a:latin typeface="Times New Roman" pitchFamily="18" charset="0"/>
                <a:cs typeface="Times New Roman" pitchFamily="18" charset="0"/>
              </a:rPr>
              <a:t>Κουλτούρα Καινοτομίας</a:t>
            </a:r>
            <a:r>
              <a:rPr lang="el-GR" sz="6600" dirty="0" smtClean="0">
                <a:solidFill>
                  <a:schemeClr val="tx1">
                    <a:lumMod val="75000"/>
                    <a:lumOff val="25000"/>
                  </a:schemeClr>
                </a:solidFill>
                <a:latin typeface="Times New Roman" pitchFamily="18" charset="0"/>
                <a:cs typeface="Times New Roman" pitchFamily="18" charset="0"/>
              </a:rPr>
              <a:t> </a:t>
            </a:r>
            <a:endParaRPr lang="el-GR" sz="6600" dirty="0"/>
          </a:p>
        </p:txBody>
      </p:sp>
      <p:sp>
        <p:nvSpPr>
          <p:cNvPr id="10" name="TextBox 9"/>
          <p:cNvSpPr txBox="1"/>
          <p:nvPr/>
        </p:nvSpPr>
        <p:spPr>
          <a:xfrm>
            <a:off x="-32" y="1357298"/>
            <a:ext cx="9144000" cy="6124754"/>
          </a:xfrm>
          <a:prstGeom prst="rect">
            <a:avLst/>
          </a:prstGeom>
          <a:noFill/>
        </p:spPr>
        <p:txBody>
          <a:bodyPr wrap="square" rtlCol="0">
            <a:spAutoFit/>
          </a:bodyPr>
          <a:lstStyle/>
          <a:p>
            <a:pPr>
              <a:buFont typeface="Arial" pitchFamily="34" charset="0"/>
              <a:buChar char="•"/>
            </a:pPr>
            <a:r>
              <a:rPr lang="en-US" sz="3600" dirty="0" smtClean="0">
                <a:solidFill>
                  <a:srgbClr val="51DEF1"/>
                </a:solidFill>
                <a:latin typeface="Times New Roman" pitchFamily="18" charset="0"/>
                <a:cs typeface="Times New Roman" pitchFamily="18" charset="0"/>
              </a:rPr>
              <a:t> </a:t>
            </a:r>
            <a:r>
              <a:rPr lang="el-GR" sz="4000" dirty="0" smtClean="0">
                <a:solidFill>
                  <a:srgbClr val="51DEF1"/>
                </a:solidFill>
                <a:latin typeface="Times New Roman" pitchFamily="18" charset="0"/>
                <a:cs typeface="Times New Roman" pitchFamily="18" charset="0"/>
              </a:rPr>
              <a:t>Διαχείριση του ρίσκου </a:t>
            </a:r>
          </a:p>
          <a:p>
            <a:r>
              <a:rPr lang="el-GR" sz="4000" dirty="0" smtClean="0">
                <a:solidFill>
                  <a:srgbClr val="51DEF1"/>
                </a:solidFill>
                <a:latin typeface="Times New Roman" pitchFamily="18" charset="0"/>
                <a:cs typeface="Times New Roman" pitchFamily="18" charset="0"/>
              </a:rPr>
              <a:t>   (</a:t>
            </a:r>
            <a:r>
              <a:rPr lang="en-US" sz="4000" dirty="0" smtClean="0">
                <a:solidFill>
                  <a:srgbClr val="51DEF1"/>
                </a:solidFill>
                <a:latin typeface="Times New Roman" pitchFamily="18" charset="0"/>
                <a:cs typeface="Times New Roman" pitchFamily="18" charset="0"/>
              </a:rPr>
              <a:t>Risk Management</a:t>
            </a:r>
            <a:r>
              <a:rPr lang="el-GR" sz="4000" dirty="0" smtClean="0">
                <a:solidFill>
                  <a:srgbClr val="51DEF1"/>
                </a:solidFill>
                <a:latin typeface="Times New Roman" pitchFamily="18" charset="0"/>
                <a:cs typeface="Times New Roman" pitchFamily="18" charset="0"/>
              </a:rPr>
              <a:t>)</a:t>
            </a:r>
            <a:endParaRPr lang="en-US" sz="4000" b="1" dirty="0" smtClean="0">
              <a:solidFill>
                <a:srgbClr val="51DEF1"/>
              </a:solidFill>
              <a:latin typeface="Times New Roman" pitchFamily="18" charset="0"/>
              <a:cs typeface="Times New Roman" pitchFamily="18" charset="0"/>
            </a:endParaRPr>
          </a:p>
          <a:p>
            <a:endParaRPr lang="el-GR" sz="4000" dirty="0" smtClean="0">
              <a:solidFill>
                <a:srgbClr val="51DEF1"/>
              </a:solidFill>
              <a:latin typeface="Times New Roman" pitchFamily="18" charset="0"/>
              <a:cs typeface="Times New Roman" pitchFamily="18" charset="0"/>
            </a:endParaRPr>
          </a:p>
          <a:p>
            <a:pPr>
              <a:buFont typeface="Arial" pitchFamily="34" charset="0"/>
              <a:buChar char="•"/>
            </a:pPr>
            <a:r>
              <a:rPr lang="en-US" sz="4000" dirty="0" smtClean="0">
                <a:solidFill>
                  <a:srgbClr val="51DEF1"/>
                </a:solidFill>
                <a:latin typeface="Times New Roman" pitchFamily="18" charset="0"/>
                <a:cs typeface="Times New Roman" pitchFamily="18" charset="0"/>
              </a:rPr>
              <a:t> </a:t>
            </a:r>
            <a:r>
              <a:rPr lang="el-GR" sz="4000" dirty="0" smtClean="0">
                <a:solidFill>
                  <a:srgbClr val="51DEF1"/>
                </a:solidFill>
                <a:latin typeface="Times New Roman" pitchFamily="18" charset="0"/>
                <a:cs typeface="Times New Roman" pitchFamily="18" charset="0"/>
              </a:rPr>
              <a:t>Προσέλκυση </a:t>
            </a:r>
            <a:r>
              <a:rPr lang="en-US" sz="4000" dirty="0" smtClean="0">
                <a:solidFill>
                  <a:srgbClr val="51DEF1"/>
                </a:solidFill>
                <a:latin typeface="Times New Roman" pitchFamily="18" charset="0"/>
                <a:cs typeface="Times New Roman" pitchFamily="18" charset="0"/>
              </a:rPr>
              <a:t>NE</a:t>
            </a:r>
            <a:r>
              <a:rPr lang="el-GR" sz="4000" dirty="0" smtClean="0">
                <a:solidFill>
                  <a:srgbClr val="51DEF1"/>
                </a:solidFill>
                <a:latin typeface="Times New Roman" pitchFamily="18" charset="0"/>
                <a:cs typeface="Times New Roman" pitchFamily="18" charset="0"/>
              </a:rPr>
              <a:t>ΩΝ επενδυτικών</a:t>
            </a:r>
          </a:p>
          <a:p>
            <a:r>
              <a:rPr lang="el-GR" sz="4000" dirty="0" smtClean="0">
                <a:solidFill>
                  <a:srgbClr val="51DEF1"/>
                </a:solidFill>
                <a:latin typeface="Times New Roman" pitchFamily="18" charset="0"/>
                <a:cs typeface="Times New Roman" pitchFamily="18" charset="0"/>
              </a:rPr>
              <a:t> </a:t>
            </a:r>
            <a:r>
              <a:rPr lang="el-GR" sz="4000" dirty="0" smtClean="0">
                <a:solidFill>
                  <a:srgbClr val="51DEF1"/>
                </a:solidFill>
                <a:latin typeface="Times New Roman" pitchFamily="18" charset="0"/>
                <a:cs typeface="Times New Roman" pitchFamily="18" charset="0"/>
              </a:rPr>
              <a:t> </a:t>
            </a:r>
            <a:r>
              <a:rPr lang="el-GR" sz="4000" dirty="0" smtClean="0">
                <a:solidFill>
                  <a:srgbClr val="51DEF1"/>
                </a:solidFill>
                <a:latin typeface="Times New Roman" pitchFamily="18" charset="0"/>
                <a:cs typeface="Times New Roman" pitchFamily="18" charset="0"/>
              </a:rPr>
              <a:t> εργαλείων</a:t>
            </a:r>
            <a:endParaRPr lang="el-GR" sz="4000" dirty="0" smtClean="0">
              <a:solidFill>
                <a:srgbClr val="51DEF1"/>
              </a:solidFill>
              <a:latin typeface="Times New Roman" pitchFamily="18" charset="0"/>
              <a:cs typeface="Times New Roman" pitchFamily="18" charset="0"/>
            </a:endParaRPr>
          </a:p>
          <a:p>
            <a:pPr>
              <a:buFont typeface="Arial" pitchFamily="34" charset="0"/>
              <a:buChar char="•"/>
            </a:pPr>
            <a:endParaRPr lang="el-GR" sz="4000" dirty="0" smtClean="0">
              <a:solidFill>
                <a:srgbClr val="51DEF1"/>
              </a:solidFill>
              <a:latin typeface="Times New Roman" pitchFamily="18" charset="0"/>
              <a:cs typeface="Times New Roman" pitchFamily="18" charset="0"/>
            </a:endParaRPr>
          </a:p>
          <a:p>
            <a:pPr>
              <a:buFont typeface="Arial" pitchFamily="34" charset="0"/>
              <a:buChar char="•"/>
            </a:pPr>
            <a:r>
              <a:rPr lang="en-US" sz="4000" dirty="0" smtClean="0">
                <a:solidFill>
                  <a:srgbClr val="51DEF1"/>
                </a:solidFill>
                <a:latin typeface="Times New Roman" pitchFamily="18" charset="0"/>
                <a:cs typeface="Times New Roman" pitchFamily="18" charset="0"/>
              </a:rPr>
              <a:t> </a:t>
            </a:r>
            <a:r>
              <a:rPr lang="el-GR" sz="4000" b="1" dirty="0" smtClean="0">
                <a:solidFill>
                  <a:srgbClr val="51DEF1"/>
                </a:solidFill>
                <a:latin typeface="Times New Roman" pitchFamily="18" charset="0"/>
                <a:cs typeface="Times New Roman" pitchFamily="18" charset="0"/>
              </a:rPr>
              <a:t>Αποφυγή</a:t>
            </a:r>
            <a:r>
              <a:rPr lang="el-GR" sz="4000" dirty="0" smtClean="0">
                <a:solidFill>
                  <a:srgbClr val="51DEF1"/>
                </a:solidFill>
                <a:latin typeface="Times New Roman" pitchFamily="18" charset="0"/>
                <a:cs typeface="Times New Roman" pitchFamily="18" charset="0"/>
              </a:rPr>
              <a:t> γραφειοκρατικών επενδυτικών</a:t>
            </a:r>
          </a:p>
          <a:p>
            <a:r>
              <a:rPr lang="el-GR" sz="4000" dirty="0" smtClean="0">
                <a:solidFill>
                  <a:srgbClr val="51DEF1"/>
                </a:solidFill>
                <a:latin typeface="Times New Roman" pitchFamily="18" charset="0"/>
                <a:cs typeface="Times New Roman" pitchFamily="18" charset="0"/>
              </a:rPr>
              <a:t> </a:t>
            </a:r>
            <a:r>
              <a:rPr lang="el-GR" sz="4000" dirty="0" smtClean="0">
                <a:solidFill>
                  <a:srgbClr val="51DEF1"/>
                </a:solidFill>
                <a:latin typeface="Times New Roman" pitchFamily="18" charset="0"/>
                <a:cs typeface="Times New Roman" pitchFamily="18" charset="0"/>
              </a:rPr>
              <a:t>  προγραμμάτων.</a:t>
            </a:r>
            <a:endParaRPr lang="el-GR" sz="4000" dirty="0" smtClean="0">
              <a:solidFill>
                <a:srgbClr val="51DEF1"/>
              </a:solidFill>
              <a:latin typeface="Times New Roman" pitchFamily="18" charset="0"/>
              <a:cs typeface="Times New Roman" pitchFamily="18" charset="0"/>
            </a:endParaRPr>
          </a:p>
          <a:p>
            <a:pPr>
              <a:buFont typeface="Arial" pitchFamily="34" charset="0"/>
              <a:buChar char="•"/>
            </a:pPr>
            <a:endParaRPr lang="el-GR" sz="3600" dirty="0" smtClean="0">
              <a:solidFill>
                <a:srgbClr val="51DEF1"/>
              </a:solidFill>
              <a:latin typeface="Times New Roman" pitchFamily="18" charset="0"/>
              <a:cs typeface="Times New Roman" pitchFamily="18" charset="0"/>
            </a:endParaRPr>
          </a:p>
          <a:p>
            <a:endParaRPr lang="el-GR" sz="3600" dirty="0" smtClean="0">
              <a:solidFill>
                <a:srgbClr val="51DEF1"/>
              </a:solidFill>
              <a:latin typeface="Times New Roman" pitchFamily="18" charset="0"/>
              <a:cs typeface="Times New Roman" pitchFamily="18" charset="0"/>
            </a:endParaRPr>
          </a:p>
        </p:txBody>
      </p:sp>
      <p:pic>
        <p:nvPicPr>
          <p:cNvPr id="11" name="Picture 22" descr="metaβio logo final-02.png"/>
          <p:cNvPicPr>
            <a:picLocks noChangeAspect="1"/>
          </p:cNvPicPr>
          <p:nvPr/>
        </p:nvPicPr>
        <p:blipFill>
          <a:blip r:embed="rId3"/>
          <a:stretch>
            <a:fillRect/>
          </a:stretch>
        </p:blipFill>
        <p:spPr>
          <a:xfrm>
            <a:off x="7848601" y="6381710"/>
            <a:ext cx="1295399" cy="476290"/>
          </a:xfrm>
          <a:prstGeom prst="rect">
            <a:avLst/>
          </a:prstGeom>
        </p:spPr>
      </p:pic>
    </p:spTree>
    <p:extLst>
      <p:ext uri="{BB962C8B-B14F-4D97-AF65-F5344CB8AC3E}">
        <p14:creationId xmlns:p14="http://schemas.microsoft.com/office/powerpoint/2010/main" xmlns="" val="4234674730"/>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53"/>
        <p:cNvGrpSpPr/>
        <p:nvPr/>
      </p:nvGrpSpPr>
      <p:grpSpPr>
        <a:xfrm>
          <a:off x="0" y="0"/>
          <a:ext cx="0" cy="0"/>
          <a:chOff x="0" y="0"/>
          <a:chExt cx="0" cy="0"/>
        </a:xfrm>
      </p:grpSpPr>
      <p:sp>
        <p:nvSpPr>
          <p:cNvPr id="8" name="Shape 326"/>
          <p:cNvSpPr/>
          <p:nvPr/>
        </p:nvSpPr>
        <p:spPr>
          <a:xfrm>
            <a:off x="0" y="-24"/>
            <a:ext cx="9144000" cy="1000108"/>
          </a:xfrm>
          <a:prstGeom prst="rect">
            <a:avLst/>
          </a:prstGeom>
          <a:solidFill>
            <a:srgbClr val="51DEF1"/>
          </a:solidFill>
          <a:ln>
            <a:solidFill>
              <a:srgbClr val="51DEF1"/>
            </a:solidFill>
          </a:ln>
        </p:spPr>
        <p:txBody>
          <a:bodyPr lIns="91425" tIns="91425" rIns="91425" bIns="91425" anchor="ctr" anchorCtr="0">
            <a:noAutofit/>
          </a:bodyPr>
          <a:lstStyle/>
          <a:p>
            <a:pPr>
              <a:spcBef>
                <a:spcPts val="0"/>
              </a:spcBef>
              <a:buNone/>
            </a:pPr>
            <a:endParaRPr/>
          </a:p>
        </p:txBody>
      </p:sp>
      <p:sp>
        <p:nvSpPr>
          <p:cNvPr id="9" name="Rectangle 8"/>
          <p:cNvSpPr/>
          <p:nvPr/>
        </p:nvSpPr>
        <p:spPr>
          <a:xfrm>
            <a:off x="0" y="-36450"/>
            <a:ext cx="9610323" cy="1107996"/>
          </a:xfrm>
          <a:prstGeom prst="rect">
            <a:avLst/>
          </a:prstGeom>
        </p:spPr>
        <p:txBody>
          <a:bodyPr wrap="none">
            <a:spAutoFit/>
          </a:bodyPr>
          <a:lstStyle/>
          <a:p>
            <a:r>
              <a:rPr lang="el-GR" sz="6600" dirty="0" smtClean="0">
                <a:solidFill>
                  <a:schemeClr val="tx1">
                    <a:lumMod val="75000"/>
                    <a:lumOff val="25000"/>
                  </a:schemeClr>
                </a:solidFill>
                <a:latin typeface="Times New Roman" pitchFamily="18" charset="0"/>
                <a:cs typeface="Times New Roman" pitchFamily="18" charset="0"/>
              </a:rPr>
              <a:t>Εκπαίδευση &amp; </a:t>
            </a:r>
            <a:r>
              <a:rPr lang="en-US" sz="6600" dirty="0" smtClean="0">
                <a:solidFill>
                  <a:schemeClr val="tx1">
                    <a:lumMod val="75000"/>
                    <a:lumOff val="25000"/>
                  </a:schemeClr>
                </a:solidFill>
                <a:latin typeface="Times New Roman" pitchFamily="18" charset="0"/>
                <a:cs typeface="Times New Roman" pitchFamily="18" charset="0"/>
              </a:rPr>
              <a:t>e-</a:t>
            </a:r>
            <a:r>
              <a:rPr lang="el-GR" sz="6600" dirty="0" smtClean="0">
                <a:solidFill>
                  <a:schemeClr val="tx1">
                    <a:lumMod val="75000"/>
                    <a:lumOff val="25000"/>
                  </a:schemeClr>
                </a:solidFill>
                <a:latin typeface="Times New Roman" pitchFamily="18" charset="0"/>
                <a:cs typeface="Times New Roman" pitchFamily="18" charset="0"/>
              </a:rPr>
              <a:t>επιχειρείν </a:t>
            </a:r>
            <a:endParaRPr lang="el-GR" sz="6600" dirty="0"/>
          </a:p>
        </p:txBody>
      </p:sp>
      <p:sp>
        <p:nvSpPr>
          <p:cNvPr id="10" name="TextBox 9"/>
          <p:cNvSpPr txBox="1"/>
          <p:nvPr/>
        </p:nvSpPr>
        <p:spPr>
          <a:xfrm>
            <a:off x="-32" y="1357298"/>
            <a:ext cx="9144000" cy="5078313"/>
          </a:xfrm>
          <a:prstGeom prst="rect">
            <a:avLst/>
          </a:prstGeom>
          <a:noFill/>
        </p:spPr>
        <p:txBody>
          <a:bodyPr wrap="square" rtlCol="0">
            <a:spAutoFit/>
          </a:bodyPr>
          <a:lstStyle/>
          <a:p>
            <a:pPr>
              <a:buFont typeface="Arial" pitchFamily="34" charset="0"/>
              <a:buChar char="•"/>
            </a:pPr>
            <a:r>
              <a:rPr lang="en-US" sz="3600" dirty="0" smtClean="0">
                <a:solidFill>
                  <a:srgbClr val="51DEF1"/>
                </a:solidFill>
                <a:latin typeface="Times New Roman" pitchFamily="18" charset="0"/>
                <a:cs typeface="Times New Roman" pitchFamily="18" charset="0"/>
              </a:rPr>
              <a:t> </a:t>
            </a:r>
            <a:r>
              <a:rPr lang="el-GR" sz="3600" dirty="0" smtClean="0">
                <a:solidFill>
                  <a:srgbClr val="51DEF1"/>
                </a:solidFill>
                <a:latin typeface="Times New Roman" pitchFamily="18" charset="0"/>
                <a:cs typeface="Times New Roman" pitchFamily="18" charset="0"/>
              </a:rPr>
              <a:t>Αναφορά στις ανάγκες της αγοράς του </a:t>
            </a:r>
          </a:p>
          <a:p>
            <a:r>
              <a:rPr lang="el-GR" sz="3600" b="1" dirty="0" smtClean="0">
                <a:solidFill>
                  <a:srgbClr val="51DEF1"/>
                </a:solidFill>
                <a:latin typeface="Times New Roman" pitchFamily="18" charset="0"/>
                <a:cs typeface="Times New Roman" pitchFamily="18" charset="0"/>
              </a:rPr>
              <a:t>  σήμερα και του αύριο!!</a:t>
            </a:r>
            <a:endParaRPr lang="en-US" sz="3600" b="1" dirty="0" smtClean="0">
              <a:solidFill>
                <a:srgbClr val="51DEF1"/>
              </a:solidFill>
              <a:latin typeface="Times New Roman" pitchFamily="18" charset="0"/>
              <a:cs typeface="Times New Roman" pitchFamily="18" charset="0"/>
            </a:endParaRPr>
          </a:p>
          <a:p>
            <a:pPr>
              <a:buFont typeface="Arial" pitchFamily="34" charset="0"/>
              <a:buChar char="•"/>
            </a:pPr>
            <a:endParaRPr lang="en-US" sz="3600" dirty="0" smtClean="0">
              <a:solidFill>
                <a:srgbClr val="51DEF1"/>
              </a:solidFill>
              <a:latin typeface="Times New Roman" pitchFamily="18" charset="0"/>
              <a:cs typeface="Times New Roman" pitchFamily="18" charset="0"/>
            </a:endParaRPr>
          </a:p>
          <a:p>
            <a:pPr>
              <a:buFont typeface="Arial" pitchFamily="34" charset="0"/>
              <a:buChar char="•"/>
            </a:pPr>
            <a:r>
              <a:rPr lang="el-GR" sz="3600" dirty="0" smtClean="0">
                <a:solidFill>
                  <a:srgbClr val="51DEF1"/>
                </a:solidFill>
                <a:latin typeface="Times New Roman" pitchFamily="18" charset="0"/>
                <a:cs typeface="Times New Roman" pitchFamily="18" charset="0"/>
              </a:rPr>
              <a:t> Εξωστρέφεια.</a:t>
            </a:r>
          </a:p>
          <a:p>
            <a:pPr>
              <a:buFont typeface="Arial" pitchFamily="34" charset="0"/>
              <a:buChar char="•"/>
            </a:pPr>
            <a:endParaRPr lang="el-GR" sz="3600" dirty="0" smtClean="0">
              <a:solidFill>
                <a:srgbClr val="51DEF1"/>
              </a:solidFill>
              <a:latin typeface="Times New Roman" pitchFamily="18" charset="0"/>
              <a:cs typeface="Times New Roman" pitchFamily="18" charset="0"/>
            </a:endParaRPr>
          </a:p>
          <a:p>
            <a:pPr>
              <a:buFont typeface="Arial" pitchFamily="34" charset="0"/>
              <a:buChar char="•"/>
            </a:pPr>
            <a:r>
              <a:rPr lang="en-US" sz="3600" dirty="0" smtClean="0">
                <a:solidFill>
                  <a:srgbClr val="51DEF1"/>
                </a:solidFill>
                <a:latin typeface="Times New Roman" pitchFamily="18" charset="0"/>
                <a:cs typeface="Times New Roman" pitchFamily="18" charset="0"/>
              </a:rPr>
              <a:t> </a:t>
            </a:r>
            <a:r>
              <a:rPr lang="el-GR" sz="3600" dirty="0" smtClean="0">
                <a:solidFill>
                  <a:srgbClr val="51DEF1"/>
                </a:solidFill>
                <a:latin typeface="Times New Roman" pitchFamily="18" charset="0"/>
                <a:cs typeface="Times New Roman" pitchFamily="18" charset="0"/>
              </a:rPr>
              <a:t>Ανάπτυξη πολλαπλών δεξιοτήτων.</a:t>
            </a:r>
          </a:p>
          <a:p>
            <a:pPr>
              <a:buFont typeface="Arial" pitchFamily="34" charset="0"/>
              <a:buChar char="•"/>
            </a:pPr>
            <a:endParaRPr lang="el-GR" sz="3600" dirty="0" smtClean="0">
              <a:solidFill>
                <a:srgbClr val="51DEF1"/>
              </a:solidFill>
              <a:latin typeface="Times New Roman" pitchFamily="18" charset="0"/>
              <a:cs typeface="Times New Roman" pitchFamily="18" charset="0"/>
            </a:endParaRPr>
          </a:p>
          <a:p>
            <a:pPr>
              <a:buFont typeface="Arial" pitchFamily="34" charset="0"/>
              <a:buChar char="•"/>
            </a:pPr>
            <a:r>
              <a:rPr lang="el-GR" sz="3600" dirty="0" smtClean="0">
                <a:solidFill>
                  <a:srgbClr val="51DEF1"/>
                </a:solidFill>
                <a:latin typeface="Times New Roman" pitchFamily="18" charset="0"/>
                <a:cs typeface="Times New Roman" pitchFamily="18" charset="0"/>
              </a:rPr>
              <a:t> Άμεση σύνδεση ακαδημαϊκού περιβάλλοντος</a:t>
            </a:r>
          </a:p>
          <a:p>
            <a:r>
              <a:rPr lang="el-GR" sz="3600" dirty="0" smtClean="0">
                <a:solidFill>
                  <a:srgbClr val="51DEF1"/>
                </a:solidFill>
                <a:latin typeface="Times New Roman" pitchFamily="18" charset="0"/>
                <a:cs typeface="Times New Roman" pitchFamily="18" charset="0"/>
              </a:rPr>
              <a:t>  και αγορών.</a:t>
            </a:r>
          </a:p>
        </p:txBody>
      </p:sp>
      <p:pic>
        <p:nvPicPr>
          <p:cNvPr id="11" name="Picture 22" descr="metaβio logo final-02.png"/>
          <p:cNvPicPr>
            <a:picLocks noChangeAspect="1"/>
          </p:cNvPicPr>
          <p:nvPr/>
        </p:nvPicPr>
        <p:blipFill>
          <a:blip r:embed="rId3"/>
          <a:stretch>
            <a:fillRect/>
          </a:stretch>
        </p:blipFill>
        <p:spPr>
          <a:xfrm>
            <a:off x="7848601" y="6381710"/>
            <a:ext cx="1295399" cy="476290"/>
          </a:xfrm>
          <a:prstGeom prst="rect">
            <a:avLst/>
          </a:prstGeom>
        </p:spPr>
      </p:pic>
    </p:spTree>
    <p:extLst>
      <p:ext uri="{BB962C8B-B14F-4D97-AF65-F5344CB8AC3E}">
        <p14:creationId xmlns:p14="http://schemas.microsoft.com/office/powerpoint/2010/main" xmlns="" val="4234674730"/>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53"/>
        <p:cNvGrpSpPr/>
        <p:nvPr/>
      </p:nvGrpSpPr>
      <p:grpSpPr>
        <a:xfrm>
          <a:off x="0" y="0"/>
          <a:ext cx="0" cy="0"/>
          <a:chOff x="0" y="0"/>
          <a:chExt cx="0" cy="0"/>
        </a:xfrm>
      </p:grpSpPr>
      <p:pic>
        <p:nvPicPr>
          <p:cNvPr id="3" name="Picture 2" descr="Σχετική εικόνα"/>
          <p:cNvPicPr>
            <a:picLocks noChangeAspect="1" noChangeArrowheads="1"/>
          </p:cNvPicPr>
          <p:nvPr/>
        </p:nvPicPr>
        <p:blipFill>
          <a:blip r:embed="rId3" cstate="print"/>
          <a:srcRect/>
          <a:stretch>
            <a:fillRect/>
          </a:stretch>
        </p:blipFill>
        <p:spPr bwMode="auto">
          <a:xfrm>
            <a:off x="1" y="0"/>
            <a:ext cx="9144000" cy="6858000"/>
          </a:xfrm>
          <a:prstGeom prst="rect">
            <a:avLst/>
          </a:prstGeom>
          <a:noFill/>
        </p:spPr>
      </p:pic>
    </p:spTree>
    <p:extLst>
      <p:ext uri="{BB962C8B-B14F-4D97-AF65-F5344CB8AC3E}">
        <p14:creationId xmlns:p14="http://schemas.microsoft.com/office/powerpoint/2010/main" xmlns="" val="4234674730"/>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Desdemon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9306</TotalTime>
  <Words>639</Words>
  <Application>Microsoft Office PowerPoint</Application>
  <PresentationFormat>On-screen Show (4:3)</PresentationFormat>
  <Paragraphs>74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Times New Roman</vt:lpstr>
      <vt:lpstr>Montserrat</vt:lpstr>
      <vt:lpstr>Desdemona template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Christine Kakalou</dc:creator>
  <cp:lastModifiedBy>Elsa</cp:lastModifiedBy>
  <cp:revision>882</cp:revision>
  <dcterms:created xsi:type="dcterms:W3CDTF">2016-04-21T09:12:53Z</dcterms:created>
  <dcterms:modified xsi:type="dcterms:W3CDTF">2017-11-04T12:45:03Z</dcterms:modified>
</cp:coreProperties>
</file>