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6" r:id="rId4"/>
    <p:sldId id="277" r:id="rId5"/>
    <p:sldId id="291" r:id="rId6"/>
    <p:sldId id="292" r:id="rId7"/>
    <p:sldId id="295" r:id="rId8"/>
    <p:sldId id="293" r:id="rId9"/>
    <p:sldId id="279" r:id="rId10"/>
    <p:sldId id="280" r:id="rId11"/>
    <p:sldId id="284" r:id="rId12"/>
    <p:sldId id="296" r:id="rId13"/>
    <p:sldId id="258" r:id="rId14"/>
    <p:sldId id="259" r:id="rId15"/>
    <p:sldId id="271" r:id="rId16"/>
    <p:sldId id="260" r:id="rId17"/>
    <p:sldId id="268" r:id="rId18"/>
    <p:sldId id="261" r:id="rId19"/>
    <p:sldId id="281" r:id="rId20"/>
    <p:sldId id="28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04" autoAdjust="0"/>
    <p:restoredTop sz="94553" autoAdjust="0"/>
  </p:normalViewPr>
  <p:slideViewPr>
    <p:cSldViewPr snapToGrid="0" snapToObjects="1">
      <p:cViewPr varScale="1">
        <p:scale>
          <a:sx n="75" d="100"/>
          <a:sy n="75" d="100"/>
        </p:scale>
        <p:origin x="-720" y="-120"/>
      </p:cViewPr>
      <p:guideLst>
        <p:guide orient="horz" pos="2160"/>
        <p:guide pos="2880"/>
      </p:guideLst>
    </p:cSldViewPr>
  </p:slideViewPr>
  <p:outlineViewPr>
    <p:cViewPr>
      <p:scale>
        <a:sx n="33" d="100"/>
        <a:sy n="33" d="100"/>
      </p:scale>
      <p:origin x="0" y="406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28"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03/11/17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03/11/17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03/11/17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03/11/17</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03/11/17</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03/11/17</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03/11/17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03/11/17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03/11/17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03/11/17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03/11/17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03/11/17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03/11/17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03/11/17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03/11/17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03/11/17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03/11/17</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jp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7.jpg"/><Relationship Id="rId1" Type="http://schemas.openxmlformats.org/officeDocument/2006/relationships/slideLayout" Target="../slideLayouts/slideLayout4.xml"/><Relationship Id="rId2" Type="http://schemas.openxmlformats.org/officeDocument/2006/relationships/hyperlink" Target="http://www.exporters-eoaen.gr"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hyperlink" Target="mailto:eoaen@chi.forthnet.gr" TargetMode="External"/><Relationship Id="rId4" Type="http://schemas.openxmlformats.org/officeDocument/2006/relationships/hyperlink" Target="http://www.eoaen.com" TargetMode="External"/><Relationship Id="rId5" Type="http://schemas.openxmlformats.org/officeDocument/2006/relationships/hyperlink" Target="http://www.exporters-eoaen.gr" TargetMode="External"/><Relationship Id="rId1" Type="http://schemas.openxmlformats.org/officeDocument/2006/relationships/slideLayout" Target="../slideLayouts/slideLayout9.xml"/><Relationship Id="rId2" Type="http://schemas.openxmlformats.org/officeDocument/2006/relationships/image" Target="../media/image9.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8.jpeg"/><Relationship Id="rId3"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4" Type="http://schemas.openxmlformats.org/officeDocument/2006/relationships/image" Target="../media/image13.png"/><Relationship Id="rId1" Type="http://schemas.openxmlformats.org/officeDocument/2006/relationships/slideLayout" Target="../slideLayouts/slideLayout6.xml"/><Relationship Id="rId2" Type="http://schemas.openxmlformats.org/officeDocument/2006/relationships/image" Target="../media/image19.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 Id="rId3" Type="http://schemas.openxmlformats.org/officeDocument/2006/relationships/image" Target="../media/image9.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hyperlink" Target="mailto:eoaen@chi.forthnet.gr" TargetMode="External"/><Relationship Id="rId4" Type="http://schemas.openxmlformats.org/officeDocument/2006/relationships/hyperlink" Target="http://www.eoaen.com" TargetMode="External"/><Relationship Id="rId5" Type="http://schemas.openxmlformats.org/officeDocument/2006/relationships/hyperlink" Target="http://www.exporters-eoaen.gr" TargetMode="External"/><Relationship Id="rId1" Type="http://schemas.openxmlformats.org/officeDocument/2006/relationships/slideLayout" Target="../slideLayouts/slideLayout9.xml"/><Relationship Id="rId2"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hyperlink" Target="http://www.aegean.gr/" TargetMode="External"/><Relationship Id="rId4" Type="http://schemas.openxmlformats.org/officeDocument/2006/relationships/hyperlink" Target="http://www.enterprisegreece.gov.gr/" TargetMode="External"/><Relationship Id="rId5"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hyperlink" Target="http://www.smallislands.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etean.gr" TargetMode="External"/><Relationship Id="rId4" Type="http://schemas.openxmlformats.org/officeDocument/2006/relationships/hyperlink" Target="http://www.greekthai.com/" TargetMode="External"/><Relationship Id="rId5"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hyperlink" Target="http://www.dafni.net.gr/"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hyperlink" Target="http://www.eoaen.com/sites/default/files/telikomikro.pdf" TargetMode="External"/><Relationship Id="rId4" Type="http://schemas.openxmlformats.org/officeDocument/2006/relationships/image" Target="../media/image12.png"/><Relationship Id="rId1" Type="http://schemas.openxmlformats.org/officeDocument/2006/relationships/slideLayout" Target="../slideLayouts/slideLayout6.xml"/><Relationship Id="rId2"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195667"/>
            <a:ext cx="6762749" cy="1570979"/>
          </a:xfrm>
        </p:spPr>
        <p:txBody>
          <a:bodyPr/>
          <a:lstStyle/>
          <a:p>
            <a:r>
              <a:rPr lang="el-GR" dirty="0"/>
              <a:t/>
            </a:r>
            <a:br>
              <a:rPr lang="el-GR" dirty="0"/>
            </a:br>
            <a:r>
              <a:rPr lang="en-US" dirty="0"/>
              <a:t> </a:t>
            </a:r>
            <a:r>
              <a:rPr lang="el-GR" dirty="0"/>
              <a:t/>
            </a:r>
            <a:br>
              <a:rPr lang="el-GR" dirty="0"/>
            </a:br>
            <a:r>
              <a:rPr lang="en-US" sz="3600" b="1" dirty="0"/>
              <a:t> </a:t>
            </a:r>
            <a:r>
              <a:rPr lang="en-US" sz="3600" dirty="0"/>
              <a:t> </a:t>
            </a:r>
          </a:p>
        </p:txBody>
      </p:sp>
      <p:sp>
        <p:nvSpPr>
          <p:cNvPr id="3" name="Subtitle 2"/>
          <p:cNvSpPr>
            <a:spLocks noGrp="1"/>
          </p:cNvSpPr>
          <p:nvPr>
            <p:ph type="subTitle" idx="1"/>
          </p:nvPr>
        </p:nvSpPr>
        <p:spPr>
          <a:xfrm>
            <a:off x="1600200" y="2306680"/>
            <a:ext cx="6762749" cy="4035054"/>
          </a:xfrm>
        </p:spPr>
        <p:txBody>
          <a:bodyPr>
            <a:normAutofit/>
          </a:bodyPr>
          <a:lstStyle/>
          <a:p>
            <a:pPr algn="ctr"/>
            <a:endParaRPr lang="el-GR" sz="2800" b="1" dirty="0"/>
          </a:p>
          <a:p>
            <a:r>
              <a:rPr lang="el-GR" sz="4000" dirty="0"/>
              <a:t>ΠΑΡΟΥΣΙΑΣΗ Ε.Ο.Α.Ε.Ν</a:t>
            </a:r>
            <a:r>
              <a:rPr lang="el-GR" dirty="0"/>
              <a:t> </a:t>
            </a:r>
          </a:p>
          <a:p>
            <a:pPr algn="l"/>
            <a:endParaRPr lang="el-GR" sz="2000" dirty="0"/>
          </a:p>
          <a:p>
            <a:pPr algn="l"/>
            <a:endParaRPr lang="el-GR" sz="2000" dirty="0"/>
          </a:p>
          <a:p>
            <a:pPr algn="l"/>
            <a:endParaRPr lang="el-GR" sz="2000" dirty="0"/>
          </a:p>
          <a:p>
            <a:pPr algn="l"/>
            <a:r>
              <a:rPr lang="el-GR" sz="2000" dirty="0"/>
              <a:t>Θρασύβουλος </a:t>
            </a:r>
            <a:r>
              <a:rPr lang="el-GR" sz="2000" dirty="0" err="1"/>
              <a:t>Καλογρίδης</a:t>
            </a:r>
            <a:r>
              <a:rPr lang="el-GR" sz="2000" dirty="0"/>
              <a:t> Πρόεδρος Ε.Ο.Α.Ε.Ν</a:t>
            </a:r>
            <a:br>
              <a:rPr lang="el-GR" sz="2000" dirty="0"/>
            </a:br>
            <a:r>
              <a:rPr lang="el-GR" sz="2000" i="1" dirty="0"/>
              <a:t> </a:t>
            </a:r>
            <a:r>
              <a:rPr lang="el-GR" sz="2000" dirty="0"/>
              <a:t>e-</a:t>
            </a:r>
            <a:r>
              <a:rPr lang="el-GR" sz="2000" dirty="0" err="1"/>
              <a:t>mail</a:t>
            </a:r>
            <a:r>
              <a:rPr lang="el-GR" sz="2000" dirty="0"/>
              <a:t>: Thrasoskal@gmail.com</a:t>
            </a:r>
            <a:br>
              <a:rPr lang="el-GR" sz="2000" dirty="0"/>
            </a:br>
            <a:endParaRPr lang="el-GR" sz="2000" dirty="0"/>
          </a:p>
          <a:p>
            <a:pPr algn="l"/>
            <a:endParaRPr lang="en-US" sz="2000" dirty="0"/>
          </a:p>
          <a:p>
            <a:pPr algn="ctr"/>
            <a:endParaRPr lang="en-US" sz="2800" dirty="0"/>
          </a:p>
        </p:txBody>
      </p:sp>
      <p:pic>
        <p:nvPicPr>
          <p:cNvPr id="4" name="Picture 3" descr="eoae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833" y="536023"/>
            <a:ext cx="1091437" cy="949954"/>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1728270" y="826334"/>
            <a:ext cx="7186872" cy="369332"/>
          </a:xfrm>
          <a:prstGeom prst="rect">
            <a:avLst/>
          </a:prstGeom>
          <a:noFill/>
        </p:spPr>
        <p:txBody>
          <a:bodyPr wrap="square" rtlCol="0">
            <a:spAutoFit/>
          </a:bodyPr>
          <a:lstStyle/>
          <a:p>
            <a:r>
              <a:rPr lang="el-GR" dirty="0">
                <a:solidFill>
                  <a:schemeClr val="bg1"/>
                </a:solidFill>
              </a:rPr>
              <a:t>Επιμελητηριακός ‘Ομιλος Αναπτυξης Ελληνικών Νησιών - Ε.Ο.Α.Ε.Ν.</a:t>
            </a:r>
            <a:endParaRPr lang="en-US" dirty="0">
              <a:solidFill>
                <a:schemeClr val="bg1"/>
              </a:solidFill>
            </a:endParaRPr>
          </a:p>
        </p:txBody>
      </p:sp>
    </p:spTree>
    <p:extLst>
      <p:ext uri="{BB962C8B-B14F-4D97-AF65-F5344CB8AC3E}">
        <p14:creationId xmlns:p14="http://schemas.microsoft.com/office/powerpoint/2010/main" val="35428444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chor="ctr"/>
          <a:lstStyle/>
          <a:p>
            <a:pPr algn="ctr"/>
            <a:r>
              <a:rPr lang="el-GR" sz="1600" dirty="0"/>
              <a:t>Επιμελητηριακός ‘</a:t>
            </a:r>
            <a:r>
              <a:rPr lang="el-GR" sz="1600" dirty="0" err="1"/>
              <a:t>Ομιλος</a:t>
            </a:r>
            <a:r>
              <a:rPr lang="el-GR" sz="1600" dirty="0"/>
              <a:t> </a:t>
            </a:r>
            <a:r>
              <a:rPr lang="el-GR" sz="1600" dirty="0" err="1"/>
              <a:t>Αναπτυξης</a:t>
            </a:r>
            <a:r>
              <a:rPr lang="el-GR" sz="1600" dirty="0"/>
              <a:t> Ελληνικών Νησιών - Ε.Ο.Α.Ε.Ν.</a:t>
            </a:r>
            <a:r>
              <a:rPr lang="en-US" sz="1600" dirty="0"/>
              <a:t/>
            </a:r>
            <a:br>
              <a:rPr lang="en-US" sz="1600" dirty="0"/>
            </a:br>
            <a:endParaRPr lang="en-US" sz="1600" dirty="0">
              <a:solidFill>
                <a:srgbClr val="000000"/>
              </a:solidFill>
            </a:endParaRPr>
          </a:p>
        </p:txBody>
      </p:sp>
      <p:sp>
        <p:nvSpPr>
          <p:cNvPr id="4" name="Θέση περιεχομένου 3">
            <a:extLst>
              <a:ext uri="{FF2B5EF4-FFF2-40B4-BE49-F238E27FC236}">
                <a16:creationId xmlns:a16="http://schemas.microsoft.com/office/drawing/2014/main" xmlns="" id="{BCD14F5D-0A63-451B-A5A2-36FBFDD733BD}"/>
              </a:ext>
            </a:extLst>
          </p:cNvPr>
          <p:cNvSpPr>
            <a:spLocks noGrp="1"/>
          </p:cNvSpPr>
          <p:nvPr>
            <p:ph sz="half" idx="2"/>
          </p:nvPr>
        </p:nvSpPr>
        <p:spPr>
          <a:xfrm>
            <a:off x="4454079" y="1838326"/>
            <a:ext cx="3400384" cy="3179152"/>
          </a:xfrm>
        </p:spPr>
        <p:txBody>
          <a:bodyPr>
            <a:normAutofit/>
          </a:bodyPr>
          <a:lstStyle/>
          <a:p>
            <a:r>
              <a:rPr lang="el-GR" sz="3200" dirty="0"/>
              <a:t>ΟΔΗΓΟΣ ΕΞΑΓΩΓΙΚΩΝ ΝΗΣΙΩΤΙΚΩΝ ΕΠΙΧΕΙΡΗΣΕΩΝ </a:t>
            </a:r>
          </a:p>
          <a:p>
            <a:r>
              <a:rPr lang="el-GR" i="1" dirty="0" smtClean="0"/>
              <a:t> </a:t>
            </a:r>
            <a:r>
              <a:rPr lang="el-GR" i="1" dirty="0"/>
              <a:t>Έκδοση  2017</a:t>
            </a:r>
          </a:p>
          <a:p>
            <a:r>
              <a:rPr lang="en-US" i="1" dirty="0" smtClean="0">
                <a:hlinkClick r:id="rId2"/>
              </a:rPr>
              <a:t>www.exporters-eoaen.gr</a:t>
            </a:r>
            <a:r>
              <a:rPr lang="en-US" i="1" dirty="0" smtClean="0"/>
              <a:t> </a:t>
            </a:r>
            <a:endParaRPr lang="el-GR" i="1" dirty="0"/>
          </a:p>
        </p:txBody>
      </p:sp>
      <p:pic>
        <p:nvPicPr>
          <p:cNvPr id="3" name="Εικόνα 2">
            <a:extLst>
              <a:ext uri="{FF2B5EF4-FFF2-40B4-BE49-F238E27FC236}">
                <a16:creationId xmlns:a16="http://schemas.microsoft.com/office/drawing/2014/main" xmlns="" id="{8F10F4BD-78F0-4AB7-BB51-FFFB8CFE4A15}"/>
              </a:ext>
            </a:extLst>
          </p:cNvPr>
          <p:cNvPicPr>
            <a:picLocks noChangeAspect="1"/>
          </p:cNvPicPr>
          <p:nvPr/>
        </p:nvPicPr>
        <p:blipFill>
          <a:blip r:embed="rId3"/>
          <a:stretch>
            <a:fillRect/>
          </a:stretch>
        </p:blipFill>
        <p:spPr>
          <a:xfrm>
            <a:off x="393147" y="286378"/>
            <a:ext cx="1042506" cy="1542422"/>
          </a:xfrm>
          <a:prstGeom prst="rect">
            <a:avLst/>
          </a:prstGeom>
        </p:spPr>
      </p:pic>
      <p:pic>
        <p:nvPicPr>
          <p:cNvPr id="6" name="Content Placeholder 5" descr="ΤΕΛΙΚΟ.jpg"/>
          <p:cNvPicPr>
            <a:picLocks noGrp="1" noChangeAspect="1"/>
          </p:cNvPicPr>
          <p:nvPr>
            <p:ph sz="half" idx="1"/>
          </p:nvPr>
        </p:nvPicPr>
        <p:blipFill>
          <a:blip r:embed="rId4" cstate="print">
            <a:extLst>
              <a:ext uri="{28A0092B-C50C-407E-A947-70E740481C1C}">
                <a14:useLocalDpi xmlns:a14="http://schemas.microsoft.com/office/drawing/2010/main" val="0"/>
              </a:ext>
            </a:extLst>
          </a:blip>
          <a:srcRect t="144" b="144"/>
          <a:stretch>
            <a:fillRect/>
          </a:stretch>
        </p:blipFill>
        <p:spPr>
          <a:xfrm>
            <a:off x="1066800" y="2370138"/>
            <a:ext cx="2438400" cy="3413125"/>
          </a:xfrm>
        </p:spPr>
      </p:pic>
    </p:spTree>
    <p:extLst>
      <p:ext uri="{BB962C8B-B14F-4D97-AF65-F5344CB8AC3E}">
        <p14:creationId xmlns:p14="http://schemas.microsoft.com/office/powerpoint/2010/main" val="9962531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xmlns="" id="{6FD85CC0-FD7D-4B6E-A84C-5B634EA76948}"/>
              </a:ext>
            </a:extLst>
          </p:cNvPr>
          <p:cNvPicPr>
            <a:picLocks noChangeAspect="1"/>
          </p:cNvPicPr>
          <p:nvPr/>
        </p:nvPicPr>
        <p:blipFill>
          <a:blip r:embed="rId2"/>
          <a:stretch>
            <a:fillRect/>
          </a:stretch>
        </p:blipFill>
        <p:spPr>
          <a:xfrm>
            <a:off x="168812" y="286378"/>
            <a:ext cx="1097280" cy="923444"/>
          </a:xfrm>
          <a:prstGeom prst="rect">
            <a:avLst/>
          </a:prstGeom>
        </p:spPr>
      </p:pic>
      <p:sp>
        <p:nvSpPr>
          <p:cNvPr id="2" name="Τίτλος 1">
            <a:extLst>
              <a:ext uri="{FF2B5EF4-FFF2-40B4-BE49-F238E27FC236}">
                <a16:creationId xmlns:a16="http://schemas.microsoft.com/office/drawing/2014/main" xmlns="" id="{7B67C5B6-62D1-478A-8D9F-DEF67E603025}"/>
              </a:ext>
            </a:extLst>
          </p:cNvPr>
          <p:cNvSpPr>
            <a:spLocks noGrp="1"/>
          </p:cNvSpPr>
          <p:nvPr>
            <p:ph type="title"/>
          </p:nvPr>
        </p:nvSpPr>
        <p:spPr/>
        <p:txBody>
          <a:bodyPr/>
          <a:lstStyle/>
          <a:p>
            <a:r>
              <a:rPr lang="el-GR" sz="1600" dirty="0"/>
              <a:t>    Επιμελητηριακός ‘</a:t>
            </a:r>
            <a:r>
              <a:rPr lang="el-GR" sz="1600" dirty="0" err="1"/>
              <a:t>Ομιλος</a:t>
            </a:r>
            <a:r>
              <a:rPr lang="el-GR" sz="1600" dirty="0"/>
              <a:t> </a:t>
            </a:r>
            <a:r>
              <a:rPr lang="el-GR" sz="1600" dirty="0" err="1"/>
              <a:t>Αναπτυξης</a:t>
            </a:r>
            <a:r>
              <a:rPr lang="el-GR" sz="1600" dirty="0"/>
              <a:t> Ελληνικών Νησιών - Ε.Ο.Α.Ε.Ν.</a:t>
            </a:r>
            <a:r>
              <a:rPr lang="en-US" dirty="0"/>
              <a:t/>
            </a:r>
            <a:br>
              <a:rPr lang="en-US" dirty="0"/>
            </a:br>
            <a:endParaRPr lang="el-GR" dirty="0"/>
          </a:p>
        </p:txBody>
      </p:sp>
      <p:sp>
        <p:nvSpPr>
          <p:cNvPr id="3" name="Θέση περιεχομένου 2">
            <a:extLst>
              <a:ext uri="{FF2B5EF4-FFF2-40B4-BE49-F238E27FC236}">
                <a16:creationId xmlns:a16="http://schemas.microsoft.com/office/drawing/2014/main" xmlns="" id="{FC4A0006-4BD9-4992-A91C-5D2568B480A1}"/>
              </a:ext>
            </a:extLst>
          </p:cNvPr>
          <p:cNvSpPr>
            <a:spLocks noGrp="1"/>
          </p:cNvSpPr>
          <p:nvPr>
            <p:ph idx="1"/>
          </p:nvPr>
        </p:nvSpPr>
        <p:spPr>
          <a:xfrm>
            <a:off x="779463" y="1209822"/>
            <a:ext cx="7583487" cy="5106572"/>
          </a:xfrm>
        </p:spPr>
        <p:txBody>
          <a:bodyPr>
            <a:noAutofit/>
          </a:bodyPr>
          <a:lstStyle/>
          <a:p>
            <a:pPr marL="0" indent="0">
              <a:buNone/>
            </a:pPr>
            <a:r>
              <a:rPr lang="el-GR" sz="1000" b="1" i="1" dirty="0"/>
              <a:t>ΔΙΟΙΚΗΤΙΚΟ ΣΥΜΒΟΥΛΙΟ </a:t>
            </a:r>
          </a:p>
          <a:p>
            <a:pPr marL="0" indent="0">
              <a:buNone/>
            </a:pPr>
            <a:r>
              <a:rPr lang="el-GR" sz="1000" b="1" i="1" dirty="0"/>
              <a:t>Πρόεδρος: </a:t>
            </a:r>
            <a:r>
              <a:rPr lang="el-GR" sz="1000" b="1" i="1" dirty="0" err="1"/>
              <a:t>Καλογρίδης</a:t>
            </a:r>
            <a:r>
              <a:rPr lang="el-GR" sz="1000" b="1" i="1" dirty="0"/>
              <a:t> Θρασύβουλος (Επιμελητήριο Λέσβου)</a:t>
            </a:r>
          </a:p>
          <a:p>
            <a:pPr marL="0" indent="0">
              <a:buNone/>
            </a:pPr>
            <a:r>
              <a:rPr lang="el-GR" sz="1000" b="1" i="1" dirty="0" err="1"/>
              <a:t>Α΄Αντιπρόεδρος</a:t>
            </a:r>
            <a:r>
              <a:rPr lang="el-GR" sz="1000" b="1" i="1" dirty="0"/>
              <a:t>: </a:t>
            </a:r>
            <a:r>
              <a:rPr lang="el-GR" sz="1000" b="1" i="1" dirty="0" err="1"/>
              <a:t>Τσίπηρας</a:t>
            </a:r>
            <a:r>
              <a:rPr lang="el-GR" sz="1000" b="1" i="1" dirty="0"/>
              <a:t> Νικόλαος (Επιμελητήριο Ζακύνθου)</a:t>
            </a:r>
            <a:r>
              <a:rPr lang="el-GR" sz="1000" b="1" dirty="0"/>
              <a:t/>
            </a:r>
            <a:br>
              <a:rPr lang="el-GR" sz="1000" b="1" dirty="0"/>
            </a:br>
            <a:r>
              <a:rPr lang="el-GR" sz="1000" b="1" dirty="0"/>
              <a:t> </a:t>
            </a:r>
          </a:p>
          <a:p>
            <a:pPr marL="0" indent="0">
              <a:buNone/>
            </a:pPr>
            <a:r>
              <a:rPr lang="el-GR" sz="1000" b="1" i="1" dirty="0" err="1"/>
              <a:t>Β΄Αντιπρόεδρος</a:t>
            </a:r>
            <a:r>
              <a:rPr lang="el-GR" sz="1000" b="1" i="1" dirty="0"/>
              <a:t>: </a:t>
            </a:r>
            <a:r>
              <a:rPr lang="el-GR" sz="1000" b="1" i="1" dirty="0" err="1"/>
              <a:t>Μπαμιεδάκης</a:t>
            </a:r>
            <a:r>
              <a:rPr lang="el-GR" sz="1000" b="1" i="1" dirty="0"/>
              <a:t> Γεώργιος (Επιμελητήριο Ηρακλείου.)</a:t>
            </a:r>
            <a:r>
              <a:rPr lang="el-GR" sz="1000" b="1" dirty="0"/>
              <a:t/>
            </a:r>
            <a:br>
              <a:rPr lang="el-GR" sz="1000" b="1" dirty="0"/>
            </a:br>
            <a:r>
              <a:rPr lang="el-GR" sz="1000" b="1" dirty="0"/>
              <a:t> </a:t>
            </a:r>
          </a:p>
          <a:p>
            <a:pPr marL="0" indent="0">
              <a:buNone/>
            </a:pPr>
            <a:r>
              <a:rPr lang="el-GR" sz="1000" b="1" i="1" dirty="0"/>
              <a:t>Γραμματέας: Κυριαζής Γεώργιος (Επιμελητήριο Σάμου)</a:t>
            </a:r>
            <a:r>
              <a:rPr lang="el-GR" sz="1000" b="1" dirty="0"/>
              <a:t/>
            </a:r>
            <a:br>
              <a:rPr lang="el-GR" sz="1000" b="1" dirty="0"/>
            </a:br>
            <a:r>
              <a:rPr lang="el-GR" sz="1000" b="1" dirty="0"/>
              <a:t></a:t>
            </a:r>
          </a:p>
          <a:p>
            <a:pPr marL="0" indent="0">
              <a:buNone/>
            </a:pPr>
            <a:r>
              <a:rPr lang="el-GR" sz="1000" b="1" dirty="0"/>
              <a:t> </a:t>
            </a:r>
            <a:r>
              <a:rPr lang="el-GR" sz="1000" b="1" i="1" dirty="0"/>
              <a:t>Ταμίας: Γεωργούλης Γεώργιος (Επιμελητήριο Χίου)</a:t>
            </a:r>
            <a:br>
              <a:rPr lang="el-GR" sz="1000" b="1" i="1" dirty="0"/>
            </a:br>
            <a:r>
              <a:rPr lang="el-GR" sz="1000" b="1" dirty="0"/>
              <a:t> </a:t>
            </a:r>
          </a:p>
          <a:p>
            <a:pPr marL="0" indent="0">
              <a:buNone/>
            </a:pPr>
            <a:r>
              <a:rPr lang="el-GR" sz="1000" b="1" i="1" dirty="0"/>
              <a:t>Μέλη: </a:t>
            </a:r>
          </a:p>
          <a:p>
            <a:pPr marL="0" indent="0">
              <a:buNone/>
            </a:pPr>
            <a:r>
              <a:rPr lang="el-GR" sz="1000" b="1" i="1" dirty="0"/>
              <a:t>Σκιαδαρέσης Σωτήριος (Επιμελητήριο Λευκάδας), </a:t>
            </a:r>
          </a:p>
          <a:p>
            <a:pPr marL="0" indent="0">
              <a:buNone/>
            </a:pPr>
            <a:r>
              <a:rPr lang="el-GR" sz="1000" b="1" i="1" dirty="0"/>
              <a:t>Παναγιωτίδης Ιωάννης(Επιμελητήριο Καβάλας),</a:t>
            </a:r>
          </a:p>
          <a:p>
            <a:pPr marL="0" indent="0">
              <a:buNone/>
            </a:pPr>
            <a:r>
              <a:rPr lang="el-GR" sz="1000" b="1" i="1" dirty="0" err="1"/>
              <a:t>Παντελιός</a:t>
            </a:r>
            <a:r>
              <a:rPr lang="el-GR" sz="1000" b="1" i="1" dirty="0"/>
              <a:t> Ανδρέας (Επιμελητήριο Κεφαλληνίας &amp; Ιθάκης)</a:t>
            </a:r>
            <a:br>
              <a:rPr lang="el-GR" sz="1000" b="1" i="1" dirty="0"/>
            </a:br>
            <a:endParaRPr lang="el-GR" sz="1000" b="1" i="1" dirty="0"/>
          </a:p>
          <a:p>
            <a:pPr marL="0" indent="0">
              <a:buNone/>
            </a:pPr>
            <a:r>
              <a:rPr lang="el-GR" sz="1000" b="1" dirty="0"/>
              <a:t>Μαργαρώνης Ιωάννης (Επιμελητήριο Χανίων) </a:t>
            </a:r>
            <a:br>
              <a:rPr lang="el-GR" sz="1000" b="1" dirty="0"/>
            </a:br>
            <a:endParaRPr lang="el-GR" sz="1000" b="1" dirty="0"/>
          </a:p>
        </p:txBody>
      </p:sp>
    </p:spTree>
    <p:extLst>
      <p:ext uri="{BB962C8B-B14F-4D97-AF65-F5344CB8AC3E}">
        <p14:creationId xmlns:p14="http://schemas.microsoft.com/office/powerpoint/2010/main" val="4001950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79463" y="2805472"/>
            <a:ext cx="7583487" cy="1044388"/>
          </a:xfrm>
        </p:spPr>
        <p:txBody>
          <a:bodyPr anchor="ctr"/>
          <a:lstStyle/>
          <a:p>
            <a:pPr algn="ctr"/>
            <a:r>
              <a:rPr lang="el-GR" dirty="0">
                <a:solidFill>
                  <a:srgbClr val="FFFF00"/>
                </a:solidFill>
              </a:rPr>
              <a:t>Καλή Επιτυχία</a:t>
            </a:r>
            <a:br>
              <a:rPr lang="el-GR" dirty="0">
                <a:solidFill>
                  <a:srgbClr val="FFFF00"/>
                </a:solidFill>
              </a:rPr>
            </a:br>
            <a:r>
              <a:rPr lang="el-GR" dirty="0">
                <a:solidFill>
                  <a:srgbClr val="FFFF00"/>
                </a:solidFill>
              </a:rPr>
              <a:t>Ευχαριστώ</a:t>
            </a:r>
            <a:r>
              <a:rPr lang="el-GR" dirty="0" smtClean="0">
                <a:solidFill>
                  <a:srgbClr val="FFFF00"/>
                </a:solidFill>
              </a:rPr>
              <a:t>!</a:t>
            </a:r>
            <a:endParaRPr lang="en-US" dirty="0">
              <a:solidFill>
                <a:srgbClr val="FFFF00"/>
              </a:solidFill>
            </a:endParaRPr>
          </a:p>
        </p:txBody>
      </p:sp>
      <p:pic>
        <p:nvPicPr>
          <p:cNvPr id="6" name="Picture 5" descr="eoae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833" y="536023"/>
            <a:ext cx="1091437" cy="949954"/>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1728270" y="826334"/>
            <a:ext cx="7186872" cy="369332"/>
          </a:xfrm>
          <a:prstGeom prst="rect">
            <a:avLst/>
          </a:prstGeom>
          <a:noFill/>
        </p:spPr>
        <p:txBody>
          <a:bodyPr wrap="square" rtlCol="0">
            <a:spAutoFit/>
          </a:bodyPr>
          <a:lstStyle/>
          <a:p>
            <a:r>
              <a:rPr lang="el-GR" dirty="0">
                <a:solidFill>
                  <a:schemeClr val="bg1"/>
                </a:solidFill>
              </a:rPr>
              <a:t>Επιμελητηριακός ‘Ομιλος Αναπτυξης Ελληνικών Νησιών - Ε.Ο.Α.Ε.Ν.</a:t>
            </a:r>
            <a:endParaRPr lang="en-US" dirty="0">
              <a:solidFill>
                <a:schemeClr val="bg1"/>
              </a:solidFill>
            </a:endParaRPr>
          </a:p>
        </p:txBody>
      </p:sp>
      <p:sp>
        <p:nvSpPr>
          <p:cNvPr id="8" name="TextBox 7"/>
          <p:cNvSpPr txBox="1"/>
          <p:nvPr/>
        </p:nvSpPr>
        <p:spPr>
          <a:xfrm>
            <a:off x="1156896" y="4510839"/>
            <a:ext cx="6828620" cy="369332"/>
          </a:xfrm>
          <a:prstGeom prst="rect">
            <a:avLst/>
          </a:prstGeom>
          <a:noFill/>
        </p:spPr>
        <p:txBody>
          <a:bodyPr wrap="square" rtlCol="0">
            <a:spAutoFit/>
          </a:bodyPr>
          <a:lstStyle/>
          <a:p>
            <a:pPr algn="ctr"/>
            <a:r>
              <a:rPr lang="el-GR" dirty="0">
                <a:solidFill>
                  <a:schemeClr val="bg1"/>
                </a:solidFill>
              </a:rPr>
              <a:t>Θρασύβουλος Καλογρίδης: Πρόεδρος Δ.Σ. Του Ε.Ο.Α.Ε.Ν.</a:t>
            </a:r>
            <a:endParaRPr lang="en-US" dirty="0">
              <a:solidFill>
                <a:schemeClr val="bg1"/>
              </a:solidFill>
            </a:endParaRPr>
          </a:p>
        </p:txBody>
      </p:sp>
      <p:sp>
        <p:nvSpPr>
          <p:cNvPr id="9" name="TextBox 8"/>
          <p:cNvSpPr txBox="1"/>
          <p:nvPr/>
        </p:nvSpPr>
        <p:spPr>
          <a:xfrm>
            <a:off x="1301221" y="5121590"/>
            <a:ext cx="6539970" cy="1477328"/>
          </a:xfrm>
          <a:prstGeom prst="rect">
            <a:avLst/>
          </a:prstGeom>
          <a:noFill/>
        </p:spPr>
        <p:txBody>
          <a:bodyPr wrap="square" rtlCol="0">
            <a:spAutoFit/>
          </a:bodyPr>
          <a:lstStyle/>
          <a:p>
            <a:pPr algn="ctr"/>
            <a:r>
              <a:rPr lang="en-US" dirty="0">
                <a:solidFill>
                  <a:srgbClr val="FFFFFF"/>
                </a:solidFill>
              </a:rPr>
              <a:t>E.O.A.E.N.</a:t>
            </a:r>
          </a:p>
          <a:p>
            <a:pPr algn="ctr"/>
            <a:r>
              <a:rPr lang="el-GR" dirty="0">
                <a:solidFill>
                  <a:srgbClr val="FFFFFF"/>
                </a:solidFill>
              </a:rPr>
              <a:t>Μιχαήλ Λιβανού 52, 82100 Χίος </a:t>
            </a:r>
          </a:p>
          <a:p>
            <a:pPr algn="ctr"/>
            <a:r>
              <a:rPr lang="el-GR" dirty="0">
                <a:solidFill>
                  <a:srgbClr val="FFFFFF"/>
                </a:solidFill>
              </a:rPr>
              <a:t>Τηλ: 22710 41170 </a:t>
            </a:r>
            <a:r>
              <a:rPr lang="en-US" dirty="0">
                <a:solidFill>
                  <a:srgbClr val="FFFFFF"/>
                </a:solidFill>
              </a:rPr>
              <a:t>Fax: 22710 44722</a:t>
            </a:r>
          </a:p>
          <a:p>
            <a:pPr algn="ctr"/>
            <a:r>
              <a:rPr lang="en-US" dirty="0">
                <a:solidFill>
                  <a:srgbClr val="FFFFFF"/>
                </a:solidFill>
              </a:rPr>
              <a:t>Email: </a:t>
            </a:r>
            <a:r>
              <a:rPr lang="en-US" dirty="0">
                <a:solidFill>
                  <a:srgbClr val="FFFFFF"/>
                </a:solidFill>
                <a:hlinkClick r:id="rId3"/>
              </a:rPr>
              <a:t>eoaen@chi.forthnet.gr</a:t>
            </a:r>
            <a:r>
              <a:rPr lang="en-US" dirty="0">
                <a:solidFill>
                  <a:srgbClr val="FFFFFF"/>
                </a:solidFill>
              </a:rPr>
              <a:t> </a:t>
            </a:r>
            <a:r>
              <a:rPr lang="en-US" dirty="0" smtClean="0">
                <a:solidFill>
                  <a:srgbClr val="FFFFFF"/>
                </a:solidFill>
                <a:hlinkClick r:id="rId4"/>
              </a:rPr>
              <a:t>www.eoaen.com</a:t>
            </a:r>
            <a:r>
              <a:rPr lang="en-US" dirty="0" smtClean="0">
                <a:solidFill>
                  <a:srgbClr val="FFFFFF"/>
                </a:solidFill>
              </a:rPr>
              <a:t> </a:t>
            </a:r>
            <a:r>
              <a:rPr lang="en-US" dirty="0" smtClean="0">
                <a:solidFill>
                  <a:srgbClr val="FFFFFF"/>
                </a:solidFill>
                <a:hlinkClick r:id="rId5"/>
              </a:rPr>
              <a:t>www.exporters-eoaen.gr</a:t>
            </a:r>
            <a:r>
              <a:rPr lang="en-US" dirty="0" smtClean="0">
                <a:solidFill>
                  <a:srgbClr val="FFFFFF"/>
                </a:solidFill>
              </a:rPr>
              <a:t> </a:t>
            </a:r>
            <a:endParaRPr lang="en-US" dirty="0">
              <a:solidFill>
                <a:srgbClr val="FFFFFF"/>
              </a:solidFill>
            </a:endParaRPr>
          </a:p>
        </p:txBody>
      </p:sp>
    </p:spTree>
    <p:extLst>
      <p:ext uri="{BB962C8B-B14F-4D97-AF65-F5344CB8AC3E}">
        <p14:creationId xmlns:p14="http://schemas.microsoft.com/office/powerpoint/2010/main" val="267853787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79463" y="576775"/>
            <a:ext cx="7583487" cy="984739"/>
          </a:xfrm>
        </p:spPr>
        <p:txBody>
          <a:bodyPr/>
          <a:lstStyle/>
          <a:p>
            <a:pPr lvl="0">
              <a:spcBef>
                <a:spcPts val="0"/>
              </a:spcBef>
            </a:pPr>
            <a:r>
              <a:rPr lang="el-GR" sz="1600" dirty="0">
                <a:solidFill>
                  <a:prstClr val="black"/>
                </a:solidFill>
              </a:rPr>
              <a:t/>
            </a:r>
            <a:br>
              <a:rPr lang="el-GR" sz="1600" dirty="0">
                <a:solidFill>
                  <a:prstClr val="black"/>
                </a:solidFill>
              </a:rPr>
            </a:br>
            <a:r>
              <a:rPr lang="el-GR" sz="1600" dirty="0">
                <a:solidFill>
                  <a:prstClr val="black"/>
                </a:solidFill>
              </a:rPr>
              <a:t/>
            </a:r>
            <a:br>
              <a:rPr lang="el-GR" sz="1600" dirty="0">
                <a:solidFill>
                  <a:prstClr val="black"/>
                </a:solidFill>
              </a:rPr>
            </a:br>
            <a:r>
              <a:rPr lang="el-GR" sz="1600" dirty="0">
                <a:solidFill>
                  <a:prstClr val="black"/>
                </a:solidFill>
              </a:rPr>
              <a:t/>
            </a:r>
            <a:br>
              <a:rPr lang="el-GR" sz="1600" dirty="0">
                <a:solidFill>
                  <a:prstClr val="black"/>
                </a:solidFill>
              </a:rPr>
            </a:br>
            <a:r>
              <a:rPr lang="el-GR" sz="1600" dirty="0">
                <a:solidFill>
                  <a:prstClr val="black"/>
                </a:solidFill>
              </a:rPr>
              <a:t/>
            </a:r>
            <a:br>
              <a:rPr lang="el-GR" sz="1600" dirty="0">
                <a:solidFill>
                  <a:prstClr val="black"/>
                </a:solidFill>
              </a:rPr>
            </a:br>
            <a:r>
              <a:rPr lang="el-GR" sz="1600" dirty="0">
                <a:solidFill>
                  <a:prstClr val="black"/>
                </a:solidFill>
              </a:rPr>
              <a:t/>
            </a:r>
            <a:br>
              <a:rPr lang="el-GR" sz="1600" dirty="0">
                <a:solidFill>
                  <a:prstClr val="black"/>
                </a:solidFill>
              </a:rPr>
            </a:br>
            <a:r>
              <a:rPr lang="el-GR" sz="1600" dirty="0">
                <a:solidFill>
                  <a:prstClr val="black"/>
                </a:solidFill>
              </a:rPr>
              <a:t/>
            </a:r>
            <a:br>
              <a:rPr lang="el-GR" sz="1600" dirty="0">
                <a:solidFill>
                  <a:prstClr val="black"/>
                </a:solidFill>
              </a:rPr>
            </a:br>
            <a:r>
              <a:rPr lang="el-GR" sz="1600" dirty="0">
                <a:solidFill>
                  <a:prstClr val="black"/>
                </a:solidFill>
              </a:rPr>
              <a:t>Επιμελητηριακός ‘</a:t>
            </a:r>
            <a:r>
              <a:rPr lang="el-GR" sz="1600" dirty="0" err="1">
                <a:solidFill>
                  <a:prstClr val="black"/>
                </a:solidFill>
              </a:rPr>
              <a:t>Ομιλος</a:t>
            </a:r>
            <a:r>
              <a:rPr lang="el-GR" sz="1600" dirty="0">
                <a:solidFill>
                  <a:prstClr val="black"/>
                </a:solidFill>
              </a:rPr>
              <a:t> </a:t>
            </a:r>
            <a:r>
              <a:rPr lang="el-GR" sz="1600" dirty="0" err="1">
                <a:solidFill>
                  <a:prstClr val="black"/>
                </a:solidFill>
              </a:rPr>
              <a:t>Αναπτυξης</a:t>
            </a:r>
            <a:r>
              <a:rPr lang="el-GR" sz="1600" dirty="0">
                <a:solidFill>
                  <a:prstClr val="black"/>
                </a:solidFill>
              </a:rPr>
              <a:t> Ελληνικών Νησιών - Ε.Ο.Α.Ε.Ν.</a:t>
            </a:r>
            <a:r>
              <a:rPr lang="en-US" sz="1600" dirty="0">
                <a:solidFill>
                  <a:prstClr val="black"/>
                </a:solidFill>
              </a:rPr>
              <a:t/>
            </a:r>
            <a:br>
              <a:rPr lang="en-US" sz="1600" dirty="0">
                <a:solidFill>
                  <a:prstClr val="black"/>
                </a:solidFill>
              </a:rPr>
            </a:br>
            <a:r>
              <a:rPr lang="el-GR" sz="1600" dirty="0">
                <a:solidFill>
                  <a:prstClr val="black"/>
                </a:solidFill>
              </a:rPr>
              <a:t/>
            </a:r>
            <a:br>
              <a:rPr lang="el-GR" sz="1600" dirty="0">
                <a:solidFill>
                  <a:prstClr val="black"/>
                </a:solidFill>
              </a:rPr>
            </a:br>
            <a:endParaRPr lang="en-US" sz="1600" dirty="0">
              <a:solidFill>
                <a:schemeClr val="accent1">
                  <a:lumMod val="75000"/>
                </a:schemeClr>
              </a:solidFill>
            </a:endParaRPr>
          </a:p>
        </p:txBody>
      </p:sp>
      <p:sp>
        <p:nvSpPr>
          <p:cNvPr id="6" name="Content Placeholder 5"/>
          <p:cNvSpPr>
            <a:spLocks noGrp="1"/>
          </p:cNvSpPr>
          <p:nvPr>
            <p:ph sz="half" idx="1"/>
          </p:nvPr>
        </p:nvSpPr>
        <p:spPr>
          <a:xfrm>
            <a:off x="544309" y="1828801"/>
            <a:ext cx="8181147" cy="2057400"/>
          </a:xfrm>
        </p:spPr>
        <p:txBody>
          <a:bodyPr>
            <a:normAutofit fontScale="92500"/>
          </a:bodyPr>
          <a:lstStyle/>
          <a:p>
            <a:r>
              <a:rPr lang="el-GR" sz="3200" u="sng" dirty="0"/>
              <a:t>Υφισταμένη κατάσταση</a:t>
            </a:r>
          </a:p>
          <a:p>
            <a:pPr marL="0" indent="0">
              <a:buNone/>
            </a:pPr>
            <a:r>
              <a:rPr lang="en-US" sz="3200" dirty="0"/>
              <a:t>Η </a:t>
            </a:r>
            <a:r>
              <a:rPr lang="en-US" sz="3200" dirty="0" err="1"/>
              <a:t>οικονομί</a:t>
            </a:r>
            <a:r>
              <a:rPr lang="en-US" sz="3200" dirty="0"/>
              <a:t>α των νησιών στηρίζεται κατά κύριο λόγο στον πρωτογενή και τριτογενή τομέα. </a:t>
            </a:r>
          </a:p>
        </p:txBody>
      </p:sp>
      <p:sp>
        <p:nvSpPr>
          <p:cNvPr id="7" name="Content Placeholder 6"/>
          <p:cNvSpPr>
            <a:spLocks noGrp="1"/>
          </p:cNvSpPr>
          <p:nvPr>
            <p:ph sz="half" idx="13"/>
          </p:nvPr>
        </p:nvSpPr>
        <p:spPr>
          <a:xfrm>
            <a:off x="544310" y="3991816"/>
            <a:ext cx="8181147" cy="2057400"/>
          </a:xfrm>
        </p:spPr>
        <p:txBody>
          <a:bodyPr>
            <a:noAutofit/>
          </a:bodyPr>
          <a:lstStyle/>
          <a:p>
            <a:pPr marL="0" indent="0">
              <a:buNone/>
            </a:pPr>
            <a:r>
              <a:rPr lang="el-GR" sz="3200" dirty="0"/>
              <a:t>Α</a:t>
            </a:r>
            <a:r>
              <a:rPr lang="en-US" sz="3200" dirty="0" err="1"/>
              <a:t>νά</a:t>
            </a:r>
            <a:r>
              <a:rPr lang="en-US" sz="3200" dirty="0"/>
              <a:t>π</a:t>
            </a:r>
            <a:r>
              <a:rPr lang="en-US" sz="3200" dirty="0" err="1"/>
              <a:t>τυξη</a:t>
            </a:r>
            <a:r>
              <a:rPr lang="en-US" sz="3200" dirty="0"/>
              <a:t> </a:t>
            </a:r>
            <a:r>
              <a:rPr lang="en-US" sz="3200" dirty="0" err="1"/>
              <a:t>ιδι</a:t>
            </a:r>
            <a:r>
              <a:rPr lang="en-US" sz="3200" dirty="0"/>
              <a:t>α</a:t>
            </a:r>
            <a:r>
              <a:rPr lang="en-US" sz="3200" dirty="0" err="1"/>
              <a:t>ίτερ</a:t>
            </a:r>
            <a:r>
              <a:rPr lang="en-US" sz="3200" dirty="0"/>
              <a:t>α </a:t>
            </a:r>
            <a:r>
              <a:rPr lang="en-US" sz="3200" dirty="0" err="1"/>
              <a:t>στον</a:t>
            </a:r>
            <a:r>
              <a:rPr lang="en-US" sz="3200" dirty="0"/>
              <a:t> </a:t>
            </a:r>
            <a:r>
              <a:rPr lang="en-US" sz="3200" dirty="0" err="1"/>
              <a:t>κλάδο</a:t>
            </a:r>
            <a:r>
              <a:rPr lang="en-US" sz="3200" dirty="0"/>
              <a:t> </a:t>
            </a:r>
            <a:r>
              <a:rPr lang="en-US" sz="3200" dirty="0" err="1"/>
              <a:t>των</a:t>
            </a:r>
            <a:r>
              <a:rPr lang="en-US" sz="3200" dirty="0"/>
              <a:t> </a:t>
            </a:r>
            <a:r>
              <a:rPr lang="en-US" sz="3200" dirty="0" err="1"/>
              <a:t>τροφίμων</a:t>
            </a:r>
            <a:r>
              <a:rPr lang="el-GR" sz="3200" dirty="0"/>
              <a:t> </a:t>
            </a:r>
            <a:r>
              <a:rPr lang="en-US" sz="3200" dirty="0"/>
              <a:t>(</a:t>
            </a:r>
            <a:r>
              <a:rPr lang="en-US" sz="3200" dirty="0" err="1"/>
              <a:t>Ελ</a:t>
            </a:r>
            <a:r>
              <a:rPr lang="en-US" sz="3200" dirty="0"/>
              <a:t>α</a:t>
            </a:r>
            <a:r>
              <a:rPr lang="en-US" sz="3200" dirty="0" err="1"/>
              <a:t>ιόλ</a:t>
            </a:r>
            <a:r>
              <a:rPr lang="en-US" sz="3200" dirty="0"/>
              <a:t>α</a:t>
            </a:r>
            <a:r>
              <a:rPr lang="en-US" sz="3200" dirty="0" err="1"/>
              <a:t>δο</a:t>
            </a:r>
            <a:r>
              <a:rPr lang="en-US" sz="3200" dirty="0"/>
              <a:t>, </a:t>
            </a:r>
            <a:r>
              <a:rPr lang="en-US" sz="3200" dirty="0" err="1"/>
              <a:t>ελι</a:t>
            </a:r>
            <a:r>
              <a:rPr lang="el-GR" sz="3200" dirty="0"/>
              <a:t>έ</a:t>
            </a:r>
            <a:r>
              <a:rPr lang="en-US" sz="3200" dirty="0" err="1"/>
              <a:t>ς</a:t>
            </a:r>
            <a:r>
              <a:rPr lang="en-US" sz="3200" dirty="0"/>
              <a:t>, </a:t>
            </a:r>
            <a:r>
              <a:rPr lang="en-US" sz="3200" dirty="0" err="1"/>
              <a:t>τυροκομικά</a:t>
            </a:r>
            <a:r>
              <a:rPr lang="en-US" sz="3200" dirty="0"/>
              <a:t>) </a:t>
            </a:r>
            <a:r>
              <a:rPr lang="en-US" sz="3200" dirty="0" err="1"/>
              <a:t>κ</a:t>
            </a:r>
            <a:r>
              <a:rPr lang="en-US" sz="3200" dirty="0"/>
              <a:t>α</a:t>
            </a:r>
            <a:r>
              <a:rPr lang="en-US" sz="3200" dirty="0" err="1"/>
              <a:t>ι</a:t>
            </a:r>
            <a:r>
              <a:rPr lang="en-US" sz="3200" dirty="0"/>
              <a:t> π</a:t>
            </a:r>
            <a:r>
              <a:rPr lang="en-US" sz="3200" dirty="0" err="1"/>
              <a:t>οτών</a:t>
            </a:r>
            <a:r>
              <a:rPr lang="en-US" sz="3200" dirty="0"/>
              <a:t> (</a:t>
            </a:r>
            <a:r>
              <a:rPr lang="en-US" sz="3200" dirty="0" err="1"/>
              <a:t>Ούζο</a:t>
            </a:r>
            <a:r>
              <a:rPr lang="el-GR" sz="3200" dirty="0"/>
              <a:t>,</a:t>
            </a:r>
            <a:r>
              <a:rPr lang="en-US" sz="3200" dirty="0"/>
              <a:t> </a:t>
            </a:r>
            <a:r>
              <a:rPr lang="en-US" sz="3200" dirty="0" err="1"/>
              <a:t>κρ</a:t>
            </a:r>
            <a:r>
              <a:rPr lang="en-US" sz="3200" dirty="0"/>
              <a:t>α</a:t>
            </a:r>
            <a:r>
              <a:rPr lang="en-US" sz="3200" dirty="0" err="1"/>
              <a:t>σί</a:t>
            </a:r>
            <a:r>
              <a:rPr lang="en-US" sz="3200" dirty="0"/>
              <a:t> </a:t>
            </a:r>
            <a:r>
              <a:rPr lang="en-US" sz="3200" dirty="0" err="1"/>
              <a:t>κ</a:t>
            </a:r>
            <a:r>
              <a:rPr lang="en-US" sz="3200" dirty="0"/>
              <a:t>.α).</a:t>
            </a:r>
          </a:p>
          <a:p>
            <a:endParaRPr lang="en-US" sz="3200" dirty="0"/>
          </a:p>
        </p:txBody>
      </p:sp>
      <p:pic>
        <p:nvPicPr>
          <p:cNvPr id="2" name="Εικόνα 1">
            <a:extLst>
              <a:ext uri="{FF2B5EF4-FFF2-40B4-BE49-F238E27FC236}">
                <a16:creationId xmlns:a16="http://schemas.microsoft.com/office/drawing/2014/main" xmlns="" id="{0A9CF00D-ABBF-4D5C-8460-0F08E4C1AADC}"/>
              </a:ext>
            </a:extLst>
          </p:cNvPr>
          <p:cNvPicPr>
            <a:picLocks noChangeAspect="1"/>
          </p:cNvPicPr>
          <p:nvPr/>
        </p:nvPicPr>
        <p:blipFill>
          <a:blip r:embed="rId2"/>
          <a:stretch>
            <a:fillRect/>
          </a:stretch>
        </p:blipFill>
        <p:spPr>
          <a:xfrm>
            <a:off x="168811" y="297933"/>
            <a:ext cx="745589" cy="1542422"/>
          </a:xfrm>
          <a:prstGeom prst="rect">
            <a:avLst/>
          </a:prstGeom>
        </p:spPr>
      </p:pic>
    </p:spTree>
    <p:extLst>
      <p:ext uri="{BB962C8B-B14F-4D97-AF65-F5344CB8AC3E}">
        <p14:creationId xmlns:p14="http://schemas.microsoft.com/office/powerpoint/2010/main" val="377272939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l-GR" sz="1600" dirty="0">
                <a:solidFill>
                  <a:prstClr val="black"/>
                </a:solidFill>
              </a:rPr>
              <a:t>Επιμελητηριακός ‘</a:t>
            </a:r>
            <a:r>
              <a:rPr lang="el-GR" sz="1600" dirty="0" err="1">
                <a:solidFill>
                  <a:prstClr val="black"/>
                </a:solidFill>
              </a:rPr>
              <a:t>Ομιλος</a:t>
            </a:r>
            <a:r>
              <a:rPr lang="el-GR" sz="1600" dirty="0">
                <a:solidFill>
                  <a:prstClr val="black"/>
                </a:solidFill>
              </a:rPr>
              <a:t> </a:t>
            </a:r>
            <a:r>
              <a:rPr lang="el-GR" sz="1600" dirty="0" err="1">
                <a:solidFill>
                  <a:prstClr val="black"/>
                </a:solidFill>
              </a:rPr>
              <a:t>Αναπτυξης</a:t>
            </a:r>
            <a:r>
              <a:rPr lang="el-GR" sz="1600" dirty="0">
                <a:solidFill>
                  <a:prstClr val="black"/>
                </a:solidFill>
              </a:rPr>
              <a:t> Ελληνικών Νησιών - Ε.Ο.Α.Ε.Ν.</a:t>
            </a:r>
            <a:r>
              <a:rPr lang="en-US" sz="1600" dirty="0">
                <a:solidFill>
                  <a:prstClr val="black"/>
                </a:solidFill>
              </a:rPr>
              <a:t/>
            </a:r>
            <a:br>
              <a:rPr lang="en-US" sz="1600" dirty="0">
                <a:solidFill>
                  <a:prstClr val="black"/>
                </a:solidFill>
              </a:rPr>
            </a:br>
            <a:endParaRPr lang="en-US" sz="1600" dirty="0">
              <a:solidFill>
                <a:srgbClr val="094364"/>
              </a:solidFill>
            </a:endParaRPr>
          </a:p>
        </p:txBody>
      </p:sp>
      <p:sp>
        <p:nvSpPr>
          <p:cNvPr id="3" name="Content Placeholder 2"/>
          <p:cNvSpPr>
            <a:spLocks noGrp="1"/>
          </p:cNvSpPr>
          <p:nvPr>
            <p:ph sz="half" idx="1"/>
          </p:nvPr>
        </p:nvSpPr>
        <p:spPr>
          <a:xfrm>
            <a:off x="777874" y="1464696"/>
            <a:ext cx="7585076" cy="3440717"/>
          </a:xfrm>
          <a:ln w="38100" cmpd="sng">
            <a:solidFill>
              <a:srgbClr val="FFFF00"/>
            </a:solidFill>
          </a:ln>
        </p:spPr>
        <p:txBody>
          <a:bodyPr>
            <a:normAutofit fontScale="77500" lnSpcReduction="20000"/>
          </a:bodyPr>
          <a:lstStyle/>
          <a:p>
            <a:pPr marL="0" indent="0">
              <a:buNone/>
            </a:pPr>
            <a:endParaRPr lang="el-GR" dirty="0"/>
          </a:p>
          <a:p>
            <a:pPr marL="0" indent="0">
              <a:buNone/>
            </a:pPr>
            <a:r>
              <a:rPr lang="el-GR" b="1" u="sng" dirty="0">
                <a:solidFill>
                  <a:srgbClr val="094364"/>
                </a:solidFill>
              </a:rPr>
              <a:t>Προβλήματα Νησιωτικών Επιχειρήσεων</a:t>
            </a:r>
          </a:p>
          <a:p>
            <a:r>
              <a:rPr lang="el-GR" dirty="0" err="1"/>
              <a:t>Νησιωτικότητα</a:t>
            </a:r>
            <a:endParaRPr lang="el-GR" dirty="0"/>
          </a:p>
          <a:p>
            <a:r>
              <a:rPr lang="el-GR" dirty="0"/>
              <a:t>Υψηλό μεταφορικό κόστος</a:t>
            </a:r>
          </a:p>
          <a:p>
            <a:r>
              <a:rPr lang="el-GR" dirty="0"/>
              <a:t>Απόσταση από τις μεγάλες αγορές</a:t>
            </a:r>
          </a:p>
          <a:p>
            <a:r>
              <a:rPr lang="el-GR" dirty="0"/>
              <a:t>Έλλειψη εξειδικευμένου προσωπικού</a:t>
            </a:r>
          </a:p>
          <a:p>
            <a:r>
              <a:rPr lang="el-GR" dirty="0"/>
              <a:t>Γεωγραφική και κοινωνική απομόνωση</a:t>
            </a:r>
          </a:p>
          <a:p>
            <a:r>
              <a:rPr lang="el-GR" dirty="0"/>
              <a:t>Μικρή περίοδος λειτουργικής δραστηριότητας - Τουρισμό</a:t>
            </a:r>
            <a:endParaRPr lang="en-US" dirty="0"/>
          </a:p>
        </p:txBody>
      </p:sp>
      <p:sp>
        <p:nvSpPr>
          <p:cNvPr id="5" name="Down Arrow Callout 4"/>
          <p:cNvSpPr/>
          <p:nvPr/>
        </p:nvSpPr>
        <p:spPr>
          <a:xfrm>
            <a:off x="4173045" y="4905413"/>
            <a:ext cx="732977" cy="732977"/>
          </a:xfrm>
          <a:prstGeom prst="downArrowCallou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bg1"/>
              </a:solidFill>
            </a:endParaRPr>
          </a:p>
        </p:txBody>
      </p:sp>
      <p:sp>
        <p:nvSpPr>
          <p:cNvPr id="6" name="TextBox 5"/>
          <p:cNvSpPr txBox="1"/>
          <p:nvPr/>
        </p:nvSpPr>
        <p:spPr>
          <a:xfrm>
            <a:off x="779463" y="5830279"/>
            <a:ext cx="7583487" cy="646331"/>
          </a:xfrm>
          <a:prstGeom prst="rect">
            <a:avLst/>
          </a:prstGeom>
          <a:noFill/>
          <a:ln w="28575" cmpd="sng">
            <a:solidFill>
              <a:srgbClr val="FFFF00"/>
            </a:solidFill>
          </a:ln>
        </p:spPr>
        <p:txBody>
          <a:bodyPr wrap="square" rtlCol="0">
            <a:spAutoFit/>
          </a:bodyPr>
          <a:lstStyle/>
          <a:p>
            <a:pPr algn="ctr"/>
            <a:r>
              <a:rPr lang="el-GR" dirty="0">
                <a:solidFill>
                  <a:srgbClr val="FFFFFF"/>
                </a:solidFill>
              </a:rPr>
              <a:t>+ 18% στο τελικό κόστος σε σχέση με αντίστοιχες επιχειρήσεις ηπειρωτικής Ελλάδας</a:t>
            </a:r>
            <a:endParaRPr lang="en-US" dirty="0">
              <a:solidFill>
                <a:srgbClr val="FFFFFF"/>
              </a:solidFill>
            </a:endParaRPr>
          </a:p>
        </p:txBody>
      </p:sp>
      <p:pic>
        <p:nvPicPr>
          <p:cNvPr id="4" name="Εικόνα 3">
            <a:extLst>
              <a:ext uri="{FF2B5EF4-FFF2-40B4-BE49-F238E27FC236}">
                <a16:creationId xmlns:a16="http://schemas.microsoft.com/office/drawing/2014/main" xmlns="" id="{150FC697-08DD-4D24-A6B9-6981566EE4C1}"/>
              </a:ext>
            </a:extLst>
          </p:cNvPr>
          <p:cNvPicPr>
            <a:picLocks noChangeAspect="1"/>
          </p:cNvPicPr>
          <p:nvPr/>
        </p:nvPicPr>
        <p:blipFill>
          <a:blip r:embed="rId2"/>
          <a:stretch>
            <a:fillRect/>
          </a:stretch>
        </p:blipFill>
        <p:spPr>
          <a:xfrm>
            <a:off x="463486" y="231052"/>
            <a:ext cx="1042506" cy="1233644"/>
          </a:xfrm>
          <a:prstGeom prst="rect">
            <a:avLst/>
          </a:prstGeom>
        </p:spPr>
      </p:pic>
    </p:spTree>
    <p:extLst>
      <p:ext uri="{BB962C8B-B14F-4D97-AF65-F5344CB8AC3E}">
        <p14:creationId xmlns:p14="http://schemas.microsoft.com/office/powerpoint/2010/main" val="7794216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79462" y="829994"/>
            <a:ext cx="7583487" cy="745588"/>
          </a:xfrm>
        </p:spPr>
        <p:txBody>
          <a:bodyPr/>
          <a:lstStyle/>
          <a:p>
            <a:r>
              <a:rPr lang="el-GR" sz="1600" dirty="0">
                <a:solidFill>
                  <a:prstClr val="black"/>
                </a:solidFill>
              </a:rPr>
              <a:t/>
            </a:r>
            <a:br>
              <a:rPr lang="el-GR" sz="1600" dirty="0">
                <a:solidFill>
                  <a:prstClr val="black"/>
                </a:solidFill>
              </a:rPr>
            </a:br>
            <a:r>
              <a:rPr lang="el-GR" sz="1600" dirty="0">
                <a:solidFill>
                  <a:prstClr val="black"/>
                </a:solidFill>
              </a:rPr>
              <a:t/>
            </a:r>
            <a:br>
              <a:rPr lang="el-GR" sz="1600" dirty="0">
                <a:solidFill>
                  <a:prstClr val="black"/>
                </a:solidFill>
              </a:rPr>
            </a:br>
            <a:r>
              <a:rPr lang="el-GR" sz="1600" dirty="0">
                <a:solidFill>
                  <a:prstClr val="black"/>
                </a:solidFill>
              </a:rPr>
              <a:t/>
            </a:r>
            <a:br>
              <a:rPr lang="el-GR" sz="1600" dirty="0">
                <a:solidFill>
                  <a:prstClr val="black"/>
                </a:solidFill>
              </a:rPr>
            </a:br>
            <a:r>
              <a:rPr lang="el-GR" sz="1600" dirty="0">
                <a:solidFill>
                  <a:prstClr val="black"/>
                </a:solidFill>
              </a:rPr>
              <a:t/>
            </a:r>
            <a:br>
              <a:rPr lang="el-GR" sz="1600" dirty="0">
                <a:solidFill>
                  <a:prstClr val="black"/>
                </a:solidFill>
              </a:rPr>
            </a:br>
            <a:r>
              <a:rPr lang="el-GR" sz="4000" dirty="0">
                <a:solidFill>
                  <a:prstClr val="black"/>
                </a:solidFill>
              </a:rPr>
              <a:t/>
            </a:r>
            <a:br>
              <a:rPr lang="el-GR" sz="4000" dirty="0">
                <a:solidFill>
                  <a:prstClr val="black"/>
                </a:solidFill>
              </a:rPr>
            </a:br>
            <a:r>
              <a:rPr lang="el-GR" sz="4000" dirty="0">
                <a:solidFill>
                  <a:prstClr val="black"/>
                </a:solidFill>
              </a:rPr>
              <a:t/>
            </a:r>
            <a:br>
              <a:rPr lang="el-GR" sz="4000" dirty="0">
                <a:solidFill>
                  <a:prstClr val="black"/>
                </a:solidFill>
              </a:rPr>
            </a:br>
            <a:r>
              <a:rPr lang="el-GR" sz="4000" dirty="0">
                <a:solidFill>
                  <a:prstClr val="black"/>
                </a:solidFill>
              </a:rPr>
              <a:t/>
            </a:r>
            <a:br>
              <a:rPr lang="el-GR" sz="4000" dirty="0">
                <a:solidFill>
                  <a:prstClr val="black"/>
                </a:solidFill>
              </a:rPr>
            </a:br>
            <a:r>
              <a:rPr lang="el-GR" sz="1600" dirty="0">
                <a:solidFill>
                  <a:prstClr val="black"/>
                </a:solidFill>
              </a:rPr>
              <a:t>Επιμελητηριακός ‘</a:t>
            </a:r>
            <a:r>
              <a:rPr lang="el-GR" sz="1600" dirty="0" err="1">
                <a:solidFill>
                  <a:prstClr val="black"/>
                </a:solidFill>
              </a:rPr>
              <a:t>Ομιλος</a:t>
            </a:r>
            <a:r>
              <a:rPr lang="el-GR" sz="1600" dirty="0">
                <a:solidFill>
                  <a:prstClr val="black"/>
                </a:solidFill>
              </a:rPr>
              <a:t> </a:t>
            </a:r>
            <a:r>
              <a:rPr lang="el-GR" sz="1600" dirty="0" err="1">
                <a:solidFill>
                  <a:prstClr val="black"/>
                </a:solidFill>
              </a:rPr>
              <a:t>Αναπτυξης</a:t>
            </a:r>
            <a:r>
              <a:rPr lang="el-GR" sz="1600" dirty="0">
                <a:solidFill>
                  <a:prstClr val="black"/>
                </a:solidFill>
              </a:rPr>
              <a:t> Ελληνικών Νησιών - Ε.Ο.Α.Ε.Ν.</a:t>
            </a:r>
            <a:r>
              <a:rPr lang="en-US" sz="1600" dirty="0">
                <a:solidFill>
                  <a:prstClr val="black"/>
                </a:solidFill>
              </a:rPr>
              <a:t/>
            </a:r>
            <a:br>
              <a:rPr lang="en-US" sz="1600" dirty="0">
                <a:solidFill>
                  <a:prstClr val="black"/>
                </a:solidFill>
              </a:rPr>
            </a:br>
            <a:endParaRPr lang="en-US" sz="1600" dirty="0">
              <a:solidFill>
                <a:srgbClr val="000000"/>
              </a:solidFill>
            </a:endParaRPr>
          </a:p>
        </p:txBody>
      </p:sp>
      <p:sp>
        <p:nvSpPr>
          <p:cNvPr id="8" name="Content Placeholder 7"/>
          <p:cNvSpPr>
            <a:spLocks noGrp="1"/>
          </p:cNvSpPr>
          <p:nvPr>
            <p:ph sz="half" idx="1"/>
          </p:nvPr>
        </p:nvSpPr>
        <p:spPr>
          <a:xfrm>
            <a:off x="779462" y="1828801"/>
            <a:ext cx="4053353" cy="4059204"/>
          </a:xfrm>
        </p:spPr>
        <p:txBody>
          <a:bodyPr>
            <a:normAutofit/>
          </a:bodyPr>
          <a:lstStyle/>
          <a:p>
            <a:pPr marL="0" indent="0">
              <a:buNone/>
            </a:pPr>
            <a:r>
              <a:rPr lang="el-GR" sz="3200" b="1" dirty="0">
                <a:solidFill>
                  <a:srgbClr val="000000"/>
                </a:solidFill>
              </a:rPr>
              <a:t>Ειδικά Προβλήματα</a:t>
            </a:r>
            <a:endParaRPr lang="el-GR" sz="3200" b="1" dirty="0"/>
          </a:p>
          <a:p>
            <a:pPr marL="0" indent="0">
              <a:buNone/>
            </a:pPr>
            <a:r>
              <a:rPr lang="en-US" sz="2600" dirty="0"/>
              <a:t>Επίπ</a:t>
            </a:r>
            <a:r>
              <a:rPr lang="en-US" sz="2600" dirty="0" err="1"/>
              <a:t>τωσης</a:t>
            </a:r>
            <a:r>
              <a:rPr lang="en-US" sz="2600" dirty="0"/>
              <a:t> </a:t>
            </a:r>
            <a:r>
              <a:rPr lang="en-US" sz="2600" dirty="0" err="1"/>
              <a:t>της</a:t>
            </a:r>
            <a:r>
              <a:rPr lang="en-US" sz="2600" dirty="0"/>
              <a:t> </a:t>
            </a:r>
            <a:r>
              <a:rPr lang="en-US" sz="2600" dirty="0" err="1"/>
              <a:t>έκρηξης</a:t>
            </a:r>
            <a:r>
              <a:rPr lang="en-US" sz="2600" dirty="0"/>
              <a:t> </a:t>
            </a:r>
            <a:r>
              <a:rPr lang="en-US" sz="2600" dirty="0" err="1"/>
              <a:t>των</a:t>
            </a:r>
            <a:r>
              <a:rPr lang="en-US" sz="2600" dirty="0"/>
              <a:t> π</a:t>
            </a:r>
            <a:r>
              <a:rPr lang="en-US" sz="2600" dirty="0" err="1"/>
              <a:t>ροσφυγικών</a:t>
            </a:r>
            <a:r>
              <a:rPr lang="en-US" sz="2600" dirty="0"/>
              <a:t> </a:t>
            </a:r>
            <a:r>
              <a:rPr lang="en-US" sz="2600" dirty="0" err="1"/>
              <a:t>ροών</a:t>
            </a:r>
            <a:r>
              <a:rPr lang="el-GR" sz="2600" dirty="0"/>
              <a:t> σε ορισμένα νησιά</a:t>
            </a:r>
            <a:r>
              <a:rPr lang="en-US" sz="2600" dirty="0"/>
              <a:t> </a:t>
            </a:r>
            <a:r>
              <a:rPr lang="el-GR" sz="2600" dirty="0"/>
              <a:t>δημιούργησε προβλήματα στη τουριστική ανάπτυξη αυτών.</a:t>
            </a:r>
            <a:r>
              <a:rPr lang="en-US" sz="2600" dirty="0"/>
              <a:t> </a:t>
            </a:r>
          </a:p>
        </p:txBody>
      </p:sp>
      <p:pic>
        <p:nvPicPr>
          <p:cNvPr id="10" name="Picture 9" descr="fix-Microsoft-problems.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018963" y="1425387"/>
            <a:ext cx="3665260" cy="4170553"/>
          </a:xfrm>
          <a:prstGeom prst="rect">
            <a:avLst/>
          </a:prstGeom>
          <a:ln>
            <a:noFill/>
          </a:ln>
          <a:effectLst>
            <a:outerShdw blurRad="292100" dist="139700" dir="2700000" algn="tl" rotWithShape="0">
              <a:srgbClr val="333333">
                <a:alpha val="65000"/>
              </a:srgbClr>
            </a:outerShdw>
          </a:effectLst>
        </p:spPr>
      </p:pic>
      <p:pic>
        <p:nvPicPr>
          <p:cNvPr id="2" name="Εικόνα 1">
            <a:extLst>
              <a:ext uri="{FF2B5EF4-FFF2-40B4-BE49-F238E27FC236}">
                <a16:creationId xmlns:a16="http://schemas.microsoft.com/office/drawing/2014/main" xmlns="" id="{E6E70065-12E2-4104-8870-CCA95600EEC2}"/>
              </a:ext>
            </a:extLst>
          </p:cNvPr>
          <p:cNvPicPr>
            <a:picLocks noChangeAspect="1"/>
          </p:cNvPicPr>
          <p:nvPr/>
        </p:nvPicPr>
        <p:blipFill>
          <a:blip r:embed="rId3"/>
          <a:stretch>
            <a:fillRect/>
          </a:stretch>
        </p:blipFill>
        <p:spPr>
          <a:xfrm>
            <a:off x="165135" y="661182"/>
            <a:ext cx="791468" cy="1200276"/>
          </a:xfrm>
          <a:prstGeom prst="rect">
            <a:avLst/>
          </a:prstGeom>
        </p:spPr>
      </p:pic>
    </p:spTree>
    <p:extLst>
      <p:ext uri="{BB962C8B-B14F-4D97-AF65-F5344CB8AC3E}">
        <p14:creationId xmlns:p14="http://schemas.microsoft.com/office/powerpoint/2010/main" val="39327451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1600" dirty="0">
                <a:solidFill>
                  <a:prstClr val="black"/>
                </a:solidFill>
              </a:rPr>
              <a:t>Επιμελητηριακός ‘</a:t>
            </a:r>
            <a:r>
              <a:rPr lang="el-GR" sz="1600" dirty="0" err="1">
                <a:solidFill>
                  <a:prstClr val="black"/>
                </a:solidFill>
              </a:rPr>
              <a:t>Ομιλος</a:t>
            </a:r>
            <a:r>
              <a:rPr lang="el-GR" sz="1600" dirty="0">
                <a:solidFill>
                  <a:prstClr val="black"/>
                </a:solidFill>
              </a:rPr>
              <a:t> </a:t>
            </a:r>
            <a:r>
              <a:rPr lang="el-GR" sz="1600" dirty="0" err="1">
                <a:solidFill>
                  <a:prstClr val="black"/>
                </a:solidFill>
              </a:rPr>
              <a:t>Αναπτυξης</a:t>
            </a:r>
            <a:r>
              <a:rPr lang="el-GR" sz="1600" dirty="0">
                <a:solidFill>
                  <a:prstClr val="black"/>
                </a:solidFill>
              </a:rPr>
              <a:t> Ελληνικών Νησιών - Ε.Ο.Α.Ε.Ν.</a:t>
            </a:r>
            <a:r>
              <a:rPr lang="en-US" sz="8000" dirty="0">
                <a:solidFill>
                  <a:prstClr val="black"/>
                </a:solidFill>
              </a:rPr>
              <a:t/>
            </a:r>
            <a:br>
              <a:rPr lang="en-US" sz="8000" dirty="0">
                <a:solidFill>
                  <a:prstClr val="black"/>
                </a:solidFill>
              </a:rPr>
            </a:br>
            <a:endParaRPr lang="en-US" dirty="0">
              <a:solidFill>
                <a:schemeClr val="tx1"/>
              </a:solidFill>
            </a:endParaRPr>
          </a:p>
        </p:txBody>
      </p:sp>
      <p:sp>
        <p:nvSpPr>
          <p:cNvPr id="3" name="Content Placeholder 2"/>
          <p:cNvSpPr>
            <a:spLocks noGrp="1"/>
          </p:cNvSpPr>
          <p:nvPr>
            <p:ph sz="half" idx="1"/>
          </p:nvPr>
        </p:nvSpPr>
        <p:spPr>
          <a:xfrm>
            <a:off x="779462" y="1828801"/>
            <a:ext cx="7585076" cy="4133422"/>
          </a:xfrm>
        </p:spPr>
        <p:txBody>
          <a:bodyPr>
            <a:normAutofit/>
          </a:bodyPr>
          <a:lstStyle/>
          <a:p>
            <a:pPr marL="0" indent="0">
              <a:buNone/>
            </a:pPr>
            <a:r>
              <a:rPr lang="el-GR" sz="2400" b="1" u="sng" dirty="0">
                <a:solidFill>
                  <a:schemeClr val="tx1"/>
                </a:solidFill>
              </a:rPr>
              <a:t>Στρατηγική</a:t>
            </a:r>
            <a:endParaRPr lang="el-GR" sz="2400" b="1" u="sng" dirty="0"/>
          </a:p>
          <a:p>
            <a:r>
              <a:rPr lang="el-GR" sz="2400" dirty="0"/>
              <a:t>Σχέδιο Ανάπτυξης Κάθε Νησιού Χωριστά</a:t>
            </a:r>
          </a:p>
          <a:p>
            <a:r>
              <a:rPr lang="el-GR" sz="2400" dirty="0"/>
              <a:t>Ποιοτική, βιώσιμη και έξυπνη ανάπτυξη</a:t>
            </a:r>
          </a:p>
          <a:p>
            <a:r>
              <a:rPr lang="el-GR" sz="2400" dirty="0"/>
              <a:t>Πράσινη αειφόρο ανάπτυξη</a:t>
            </a:r>
          </a:p>
          <a:p>
            <a:r>
              <a:rPr lang="el-GR" sz="2400" dirty="0"/>
              <a:t>Δημιουργία ίσων όρων ανταγωνισμού </a:t>
            </a:r>
          </a:p>
          <a:p>
            <a:r>
              <a:rPr lang="el-GR" sz="2400" dirty="0"/>
              <a:t>Ανάδειξη συγκριτικού πλεονεκτήματος κάθε νησιού</a:t>
            </a:r>
          </a:p>
          <a:p>
            <a:endParaRPr lang="en-US" dirty="0"/>
          </a:p>
        </p:txBody>
      </p:sp>
      <p:pic>
        <p:nvPicPr>
          <p:cNvPr id="4" name="Εικόνα 3">
            <a:extLst>
              <a:ext uri="{FF2B5EF4-FFF2-40B4-BE49-F238E27FC236}">
                <a16:creationId xmlns:a16="http://schemas.microsoft.com/office/drawing/2014/main" xmlns="" id="{FE82AFF1-F832-4833-B0CD-46FB747D9401}"/>
              </a:ext>
            </a:extLst>
          </p:cNvPr>
          <p:cNvPicPr>
            <a:picLocks noChangeAspect="1"/>
          </p:cNvPicPr>
          <p:nvPr/>
        </p:nvPicPr>
        <p:blipFill>
          <a:blip r:embed="rId2"/>
          <a:stretch>
            <a:fillRect/>
          </a:stretch>
        </p:blipFill>
        <p:spPr>
          <a:xfrm>
            <a:off x="111793" y="380999"/>
            <a:ext cx="844810" cy="1044389"/>
          </a:xfrm>
          <a:prstGeom prst="rect">
            <a:avLst/>
          </a:prstGeom>
        </p:spPr>
      </p:pic>
    </p:spTree>
    <p:extLst>
      <p:ext uri="{BB962C8B-B14F-4D97-AF65-F5344CB8AC3E}">
        <p14:creationId xmlns:p14="http://schemas.microsoft.com/office/powerpoint/2010/main" val="157089793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1600" dirty="0">
                <a:solidFill>
                  <a:schemeClr val="tx1"/>
                </a:solidFill>
              </a:rPr>
              <a:t/>
            </a:r>
            <a:br>
              <a:rPr lang="el-GR" sz="1600" dirty="0">
                <a:solidFill>
                  <a:schemeClr val="tx1"/>
                </a:solidFill>
              </a:rPr>
            </a:br>
            <a:r>
              <a:rPr lang="el-GR" sz="1600" dirty="0">
                <a:solidFill>
                  <a:prstClr val="black"/>
                </a:solidFill>
              </a:rPr>
              <a:t>Επιμελητηριακός ‘</a:t>
            </a:r>
            <a:r>
              <a:rPr lang="el-GR" sz="1600" dirty="0" err="1">
                <a:solidFill>
                  <a:prstClr val="black"/>
                </a:solidFill>
              </a:rPr>
              <a:t>Ομιλος</a:t>
            </a:r>
            <a:r>
              <a:rPr lang="el-GR" sz="1600" dirty="0">
                <a:solidFill>
                  <a:prstClr val="black"/>
                </a:solidFill>
              </a:rPr>
              <a:t> </a:t>
            </a:r>
            <a:r>
              <a:rPr lang="el-GR" sz="1600" dirty="0" err="1">
                <a:solidFill>
                  <a:prstClr val="black"/>
                </a:solidFill>
              </a:rPr>
              <a:t>Αναπτυξης</a:t>
            </a:r>
            <a:r>
              <a:rPr lang="el-GR" sz="1600" dirty="0">
                <a:solidFill>
                  <a:prstClr val="black"/>
                </a:solidFill>
              </a:rPr>
              <a:t> Ελληνικών Νησιών - Ε.Ο.Α.Ε.Ν.</a:t>
            </a:r>
            <a:r>
              <a:rPr lang="en-US" sz="8000" dirty="0">
                <a:solidFill>
                  <a:prstClr val="black"/>
                </a:solidFill>
              </a:rPr>
              <a:t/>
            </a:r>
            <a:br>
              <a:rPr lang="en-US" sz="8000" dirty="0">
                <a:solidFill>
                  <a:prstClr val="black"/>
                </a:solidFill>
              </a:rPr>
            </a:br>
            <a:endParaRPr lang="en-US" sz="2800" dirty="0">
              <a:solidFill>
                <a:schemeClr val="tx1"/>
              </a:solidFill>
            </a:endParaRPr>
          </a:p>
        </p:txBody>
      </p:sp>
      <p:sp>
        <p:nvSpPr>
          <p:cNvPr id="3" name="Content Placeholder 2"/>
          <p:cNvSpPr>
            <a:spLocks noGrp="1"/>
          </p:cNvSpPr>
          <p:nvPr>
            <p:ph sz="half" idx="1"/>
          </p:nvPr>
        </p:nvSpPr>
        <p:spPr>
          <a:xfrm>
            <a:off x="779462" y="1828800"/>
            <a:ext cx="7585076" cy="4372571"/>
          </a:xfrm>
        </p:spPr>
        <p:txBody>
          <a:bodyPr>
            <a:noAutofit/>
          </a:bodyPr>
          <a:lstStyle/>
          <a:p>
            <a:pPr marL="0" indent="0">
              <a:buNone/>
            </a:pPr>
            <a:r>
              <a:rPr lang="el-GR" sz="2800" dirty="0"/>
              <a:t>ΣΤΟΧΟΙ</a:t>
            </a:r>
          </a:p>
          <a:p>
            <a:r>
              <a:rPr lang="en-US" sz="2400" dirty="0" err="1"/>
              <a:t>Αειφορί</a:t>
            </a:r>
            <a:r>
              <a:rPr lang="en-US" sz="2400" dirty="0"/>
              <a:t>α και βιωσιμότητα των περιορισμένων φυσικών πόρων των νησιών </a:t>
            </a:r>
            <a:endParaRPr lang="el-GR" sz="2400" dirty="0"/>
          </a:p>
          <a:p>
            <a:r>
              <a:rPr lang="en-US" sz="2400" dirty="0" err="1"/>
              <a:t>Δι</a:t>
            </a:r>
            <a:r>
              <a:rPr lang="en-US" sz="2400" dirty="0"/>
              <a:t>α</a:t>
            </a:r>
            <a:r>
              <a:rPr lang="en-US" sz="2400" dirty="0" err="1"/>
              <a:t>τήρηση</a:t>
            </a:r>
            <a:r>
              <a:rPr lang="en-US" sz="2400" dirty="0"/>
              <a:t> </a:t>
            </a:r>
            <a:r>
              <a:rPr lang="en-US" sz="2400" dirty="0" err="1"/>
              <a:t>της</a:t>
            </a:r>
            <a:r>
              <a:rPr lang="en-US" sz="2400" dirty="0"/>
              <a:t> β</a:t>
            </a:r>
            <a:r>
              <a:rPr lang="en-US" sz="2400" dirty="0" err="1"/>
              <a:t>ιο</a:t>
            </a:r>
            <a:r>
              <a:rPr lang="en-US" sz="2400" dirty="0"/>
              <a:t>π</a:t>
            </a:r>
            <a:r>
              <a:rPr lang="en-US" sz="2400" dirty="0" err="1"/>
              <a:t>οικιλότητ</a:t>
            </a:r>
            <a:r>
              <a:rPr lang="en-US" sz="2400" dirty="0"/>
              <a:t>α</a:t>
            </a:r>
            <a:r>
              <a:rPr lang="en-US" sz="2400" dirty="0" err="1"/>
              <a:t>ς</a:t>
            </a:r>
            <a:r>
              <a:rPr lang="en-US" sz="2400" dirty="0"/>
              <a:t> </a:t>
            </a:r>
            <a:r>
              <a:rPr lang="en-US" sz="2400" dirty="0" err="1"/>
              <a:t>των</a:t>
            </a:r>
            <a:r>
              <a:rPr lang="en-US" sz="2400" dirty="0"/>
              <a:t> </a:t>
            </a:r>
            <a:r>
              <a:rPr lang="en-US" sz="2400" dirty="0" err="1"/>
              <a:t>νησιών</a:t>
            </a:r>
            <a:r>
              <a:rPr lang="en-US" sz="2400" dirty="0"/>
              <a:t> </a:t>
            </a:r>
            <a:endParaRPr lang="el-GR" sz="2400" dirty="0"/>
          </a:p>
          <a:p>
            <a:r>
              <a:rPr lang="en-US" sz="2400" dirty="0" err="1"/>
              <a:t>Ζήτηση</a:t>
            </a:r>
            <a:r>
              <a:rPr lang="en-US" sz="2400" dirty="0"/>
              <a:t> </a:t>
            </a:r>
            <a:r>
              <a:rPr lang="en-US" sz="2400" dirty="0" err="1"/>
              <a:t>γι</a:t>
            </a:r>
            <a:r>
              <a:rPr lang="en-US" sz="2400" dirty="0"/>
              <a:t>α </a:t>
            </a:r>
            <a:r>
              <a:rPr lang="en-US" sz="2400" dirty="0" err="1"/>
              <a:t>νέες</a:t>
            </a:r>
            <a:r>
              <a:rPr lang="en-US" sz="2400" dirty="0"/>
              <a:t> </a:t>
            </a:r>
            <a:r>
              <a:rPr lang="en-US" sz="2400" dirty="0" err="1"/>
              <a:t>ε</a:t>
            </a:r>
            <a:r>
              <a:rPr lang="en-US" sz="2400" dirty="0"/>
              <a:t>π</a:t>
            </a:r>
            <a:r>
              <a:rPr lang="en-US" sz="2400" dirty="0" err="1"/>
              <a:t>ιχειρημ</a:t>
            </a:r>
            <a:r>
              <a:rPr lang="en-US" sz="2400" dirty="0"/>
              <a:t>α</a:t>
            </a:r>
            <a:r>
              <a:rPr lang="en-US" sz="2400" dirty="0" err="1"/>
              <a:t>τικές</a:t>
            </a:r>
            <a:r>
              <a:rPr lang="en-US" sz="2400" dirty="0"/>
              <a:t> </a:t>
            </a:r>
            <a:r>
              <a:rPr lang="en-US" sz="2400" dirty="0" err="1"/>
              <a:t>υ</a:t>
            </a:r>
            <a:r>
              <a:rPr lang="en-US" sz="2400" dirty="0"/>
              <a:t>π</a:t>
            </a:r>
            <a:r>
              <a:rPr lang="en-US" sz="2400" dirty="0" err="1"/>
              <a:t>ηρεσίες</a:t>
            </a:r>
            <a:r>
              <a:rPr lang="en-US" sz="2400" dirty="0"/>
              <a:t>-</a:t>
            </a:r>
            <a:r>
              <a:rPr lang="el-GR" sz="2400" dirty="0"/>
              <a:t>ε</a:t>
            </a:r>
            <a:r>
              <a:rPr lang="en-US" sz="2400" dirty="0" err="1"/>
              <a:t>υκ</a:t>
            </a:r>
            <a:r>
              <a:rPr lang="en-US" sz="2400" dirty="0"/>
              <a:t>α</a:t>
            </a:r>
            <a:r>
              <a:rPr lang="en-US" sz="2400" dirty="0" err="1"/>
              <a:t>ιρίες</a:t>
            </a:r>
            <a:r>
              <a:rPr lang="en-US" sz="2400" dirty="0"/>
              <a:t> </a:t>
            </a:r>
            <a:r>
              <a:rPr lang="en-US" sz="2400" dirty="0" err="1"/>
              <a:t>κέρδους</a:t>
            </a:r>
            <a:endParaRPr lang="el-GR" sz="2400" dirty="0"/>
          </a:p>
          <a:p>
            <a:r>
              <a:rPr lang="en-US" sz="2400" dirty="0" err="1"/>
              <a:t>Ανά</a:t>
            </a:r>
            <a:r>
              <a:rPr lang="en-US" sz="2400" dirty="0"/>
              <a:t>π</a:t>
            </a:r>
            <a:r>
              <a:rPr lang="en-US" sz="2400" dirty="0" err="1"/>
              <a:t>τυξη</a:t>
            </a:r>
            <a:r>
              <a:rPr lang="en-US" sz="2400" dirty="0"/>
              <a:t> - α</a:t>
            </a:r>
            <a:r>
              <a:rPr lang="en-US" sz="2400" dirty="0" err="1"/>
              <a:t>ύξηση</a:t>
            </a:r>
            <a:r>
              <a:rPr lang="en-US" sz="2400" dirty="0"/>
              <a:t> </a:t>
            </a:r>
            <a:r>
              <a:rPr lang="en-US" sz="2400" dirty="0" err="1"/>
              <a:t>του</a:t>
            </a:r>
            <a:r>
              <a:rPr lang="en-US" sz="2400" dirty="0"/>
              <a:t> </a:t>
            </a:r>
            <a:r>
              <a:rPr lang="en-US" sz="2400" dirty="0" err="1"/>
              <a:t>το</a:t>
            </a:r>
            <a:r>
              <a:rPr lang="en-US" sz="2400" dirty="0"/>
              <a:t>π</a:t>
            </a:r>
            <a:r>
              <a:rPr lang="en-US" sz="2400" dirty="0" err="1"/>
              <a:t>ικού</a:t>
            </a:r>
            <a:r>
              <a:rPr lang="en-US" sz="2400" dirty="0"/>
              <a:t> ΑΕΠ </a:t>
            </a:r>
            <a:endParaRPr lang="el-GR" sz="2400" dirty="0"/>
          </a:p>
          <a:p>
            <a:r>
              <a:rPr lang="en-US" sz="2400" dirty="0"/>
              <a:t> </a:t>
            </a:r>
            <a:r>
              <a:rPr lang="en-US" sz="2400" dirty="0" err="1"/>
              <a:t>Δι</a:t>
            </a:r>
            <a:r>
              <a:rPr lang="en-US" sz="2400" dirty="0"/>
              <a:t>α</a:t>
            </a:r>
            <a:r>
              <a:rPr lang="en-US" sz="2400" dirty="0" err="1"/>
              <a:t>τήρηση</a:t>
            </a:r>
            <a:r>
              <a:rPr lang="en-US" sz="2400" dirty="0"/>
              <a:t> </a:t>
            </a:r>
            <a:r>
              <a:rPr lang="en-US" sz="2400" dirty="0" err="1"/>
              <a:t>κ</a:t>
            </a:r>
            <a:r>
              <a:rPr lang="en-US" sz="2400" dirty="0"/>
              <a:t>α</a:t>
            </a:r>
            <a:r>
              <a:rPr lang="en-US" sz="2400" dirty="0" err="1"/>
              <a:t>ι</a:t>
            </a:r>
            <a:r>
              <a:rPr lang="en-US" sz="2400" dirty="0"/>
              <a:t> </a:t>
            </a:r>
            <a:r>
              <a:rPr lang="en-US" sz="2400" dirty="0" err="1"/>
              <a:t>δημιουργί</a:t>
            </a:r>
            <a:r>
              <a:rPr lang="en-US" sz="2400" dirty="0"/>
              <a:t>α </a:t>
            </a:r>
            <a:r>
              <a:rPr lang="en-US" sz="2400" dirty="0" err="1"/>
              <a:t>νέων</a:t>
            </a:r>
            <a:r>
              <a:rPr lang="en-US" sz="2400" dirty="0"/>
              <a:t> </a:t>
            </a:r>
            <a:r>
              <a:rPr lang="en-US" sz="2400" dirty="0" err="1"/>
              <a:t>θέσεων</a:t>
            </a:r>
            <a:r>
              <a:rPr lang="en-US" sz="2400" dirty="0"/>
              <a:t> </a:t>
            </a:r>
            <a:r>
              <a:rPr lang="en-US" sz="2800" dirty="0" err="1"/>
              <a:t>εργ</a:t>
            </a:r>
            <a:r>
              <a:rPr lang="en-US" sz="2800" dirty="0"/>
              <a:t>α</a:t>
            </a:r>
            <a:r>
              <a:rPr lang="en-US" sz="2800" dirty="0" err="1"/>
              <a:t>σί</a:t>
            </a:r>
            <a:r>
              <a:rPr lang="en-US" sz="2800" dirty="0"/>
              <a:t>α</a:t>
            </a:r>
            <a:r>
              <a:rPr lang="en-US" sz="2800" dirty="0" err="1"/>
              <a:t>ς</a:t>
            </a:r>
            <a:endParaRPr lang="en-US" sz="2800" dirty="0"/>
          </a:p>
          <a:p>
            <a:endParaRPr lang="en-US" sz="2800" dirty="0"/>
          </a:p>
        </p:txBody>
      </p:sp>
      <p:pic>
        <p:nvPicPr>
          <p:cNvPr id="5" name="Picture 4" descr="company_target.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99606" y="717452"/>
            <a:ext cx="964932" cy="994734"/>
          </a:xfrm>
          <a:prstGeom prst="rect">
            <a:avLst/>
          </a:prstGeom>
        </p:spPr>
      </p:pic>
      <p:pic>
        <p:nvPicPr>
          <p:cNvPr id="11" name="Picture 10" descr="targetr-300x274.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02663" y="1712186"/>
            <a:ext cx="670565" cy="612449"/>
          </a:xfrm>
          <a:prstGeom prst="rect">
            <a:avLst/>
          </a:prstGeom>
        </p:spPr>
      </p:pic>
      <p:pic>
        <p:nvPicPr>
          <p:cNvPr id="12" name="Picture 11" descr="targetr-300x274.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92679" y="2495603"/>
            <a:ext cx="590843" cy="608187"/>
          </a:xfrm>
          <a:prstGeom prst="rect">
            <a:avLst/>
          </a:prstGeom>
        </p:spPr>
      </p:pic>
      <p:pic>
        <p:nvPicPr>
          <p:cNvPr id="13" name="Picture 12" descr="targetr-300x274.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85547" y="3538627"/>
            <a:ext cx="670565" cy="612449"/>
          </a:xfrm>
          <a:prstGeom prst="rect">
            <a:avLst/>
          </a:prstGeom>
        </p:spPr>
      </p:pic>
      <p:pic>
        <p:nvPicPr>
          <p:cNvPr id="14" name="Picture 13" descr="targetr-300x274.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85547" y="4544701"/>
            <a:ext cx="670565" cy="612449"/>
          </a:xfrm>
          <a:prstGeom prst="rect">
            <a:avLst/>
          </a:prstGeom>
        </p:spPr>
      </p:pic>
      <p:pic>
        <p:nvPicPr>
          <p:cNvPr id="15" name="Picture 14" descr="targetr-300x274.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85547" y="5328119"/>
            <a:ext cx="670565" cy="612449"/>
          </a:xfrm>
          <a:prstGeom prst="rect">
            <a:avLst/>
          </a:prstGeom>
        </p:spPr>
      </p:pic>
      <p:pic>
        <p:nvPicPr>
          <p:cNvPr id="4" name="Εικόνα 3">
            <a:extLst>
              <a:ext uri="{FF2B5EF4-FFF2-40B4-BE49-F238E27FC236}">
                <a16:creationId xmlns:a16="http://schemas.microsoft.com/office/drawing/2014/main" xmlns="" id="{300B3D4F-2BC0-4A48-ACFF-B24F574101B4}"/>
              </a:ext>
            </a:extLst>
          </p:cNvPr>
          <p:cNvPicPr>
            <a:picLocks noChangeAspect="1"/>
          </p:cNvPicPr>
          <p:nvPr/>
        </p:nvPicPr>
        <p:blipFill>
          <a:blip r:embed="rId4"/>
          <a:stretch>
            <a:fillRect/>
          </a:stretch>
        </p:blipFill>
        <p:spPr>
          <a:xfrm>
            <a:off x="64294" y="498194"/>
            <a:ext cx="715169" cy="1245122"/>
          </a:xfrm>
          <a:prstGeom prst="rect">
            <a:avLst/>
          </a:prstGeom>
        </p:spPr>
      </p:pic>
    </p:spTree>
    <p:extLst>
      <p:ext uri="{BB962C8B-B14F-4D97-AF65-F5344CB8AC3E}">
        <p14:creationId xmlns:p14="http://schemas.microsoft.com/office/powerpoint/2010/main" val="424845140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1600" dirty="0">
                <a:solidFill>
                  <a:prstClr val="black"/>
                </a:solidFill>
              </a:rPr>
              <a:t>Επιμελητηριακός ‘</a:t>
            </a:r>
            <a:r>
              <a:rPr lang="el-GR" sz="1600" dirty="0" err="1">
                <a:solidFill>
                  <a:prstClr val="black"/>
                </a:solidFill>
              </a:rPr>
              <a:t>Ομιλος</a:t>
            </a:r>
            <a:r>
              <a:rPr lang="el-GR" sz="1600" dirty="0">
                <a:solidFill>
                  <a:prstClr val="black"/>
                </a:solidFill>
              </a:rPr>
              <a:t> </a:t>
            </a:r>
            <a:r>
              <a:rPr lang="el-GR" sz="1600" dirty="0" err="1">
                <a:solidFill>
                  <a:prstClr val="black"/>
                </a:solidFill>
              </a:rPr>
              <a:t>Αναπτυξης</a:t>
            </a:r>
            <a:r>
              <a:rPr lang="el-GR" sz="1600" dirty="0">
                <a:solidFill>
                  <a:prstClr val="black"/>
                </a:solidFill>
              </a:rPr>
              <a:t> Ελληνικών Νησιών - Ε.Ο.Α.Ε.Ν.</a:t>
            </a:r>
            <a:r>
              <a:rPr lang="en-US" sz="9600" dirty="0">
                <a:solidFill>
                  <a:prstClr val="black"/>
                </a:solidFill>
              </a:rPr>
              <a:t/>
            </a:r>
            <a:br>
              <a:rPr lang="en-US" sz="9600" dirty="0">
                <a:solidFill>
                  <a:prstClr val="black"/>
                </a:solidFill>
              </a:rPr>
            </a:br>
            <a:endParaRPr lang="en-US" dirty="0">
              <a:solidFill>
                <a:srgbClr val="000000"/>
              </a:solidFill>
            </a:endParaRPr>
          </a:p>
        </p:txBody>
      </p:sp>
      <p:sp>
        <p:nvSpPr>
          <p:cNvPr id="3" name="Content Placeholder 2"/>
          <p:cNvSpPr>
            <a:spLocks noGrp="1"/>
          </p:cNvSpPr>
          <p:nvPr>
            <p:ph sz="half" idx="1"/>
          </p:nvPr>
        </p:nvSpPr>
        <p:spPr>
          <a:xfrm>
            <a:off x="779462" y="1828800"/>
            <a:ext cx="7585076" cy="4553995"/>
          </a:xfrm>
        </p:spPr>
        <p:txBody>
          <a:bodyPr>
            <a:noAutofit/>
          </a:bodyPr>
          <a:lstStyle/>
          <a:p>
            <a:pPr marL="0" indent="0">
              <a:buNone/>
            </a:pPr>
            <a:r>
              <a:rPr lang="el-GR" sz="2800" u="sng" dirty="0">
                <a:solidFill>
                  <a:srgbClr val="000000"/>
                </a:solidFill>
              </a:rPr>
              <a:t>Πολιτικές</a:t>
            </a:r>
            <a:endParaRPr lang="el-GR" sz="2800" u="sng" dirty="0"/>
          </a:p>
          <a:p>
            <a:r>
              <a:rPr lang="el-GR" dirty="0"/>
              <a:t>Διαφοροποίηση των παραγωγικών δραστηριοτήτων</a:t>
            </a:r>
          </a:p>
          <a:p>
            <a:r>
              <a:rPr lang="el-GR" dirty="0"/>
              <a:t>Έμφαση στον εναλλακτικό ή θεματικό τουρισμό</a:t>
            </a:r>
          </a:p>
          <a:p>
            <a:r>
              <a:rPr lang="el-GR" dirty="0"/>
              <a:t>Έμφαση στη μεταποίηση του πρωτογενή τομέα με εξαγωγικό προσανατολισμό</a:t>
            </a:r>
          </a:p>
          <a:p>
            <a:r>
              <a:rPr lang="en-US" dirty="0" err="1"/>
              <a:t>Σύνδεση</a:t>
            </a:r>
            <a:r>
              <a:rPr lang="en-US" dirty="0"/>
              <a:t>  </a:t>
            </a:r>
            <a:r>
              <a:rPr lang="en-US" dirty="0" err="1"/>
              <a:t>των</a:t>
            </a:r>
            <a:r>
              <a:rPr lang="en-US" dirty="0"/>
              <a:t> </a:t>
            </a:r>
            <a:r>
              <a:rPr lang="en-US" dirty="0" err="1"/>
              <a:t>το</a:t>
            </a:r>
            <a:r>
              <a:rPr lang="en-US" dirty="0"/>
              <a:t>π</a:t>
            </a:r>
            <a:r>
              <a:rPr lang="en-US" dirty="0" err="1"/>
              <a:t>ικών</a:t>
            </a:r>
            <a:r>
              <a:rPr lang="en-US" dirty="0"/>
              <a:t> π</a:t>
            </a:r>
            <a:r>
              <a:rPr lang="en-US" dirty="0" err="1"/>
              <a:t>ροϊόντων</a:t>
            </a:r>
            <a:r>
              <a:rPr lang="en-US" dirty="0"/>
              <a:t>   </a:t>
            </a:r>
            <a:r>
              <a:rPr lang="en-US" dirty="0" err="1"/>
              <a:t>με</a:t>
            </a:r>
            <a:r>
              <a:rPr lang="en-US" dirty="0"/>
              <a:t> </a:t>
            </a:r>
            <a:r>
              <a:rPr lang="en-US" dirty="0" err="1"/>
              <a:t>το</a:t>
            </a:r>
            <a:r>
              <a:rPr lang="en-US" dirty="0"/>
              <a:t> πα</a:t>
            </a:r>
            <a:r>
              <a:rPr lang="en-US" dirty="0" err="1"/>
              <a:t>ρεχόμενο</a:t>
            </a:r>
            <a:r>
              <a:rPr lang="en-US" dirty="0"/>
              <a:t> </a:t>
            </a:r>
            <a:r>
              <a:rPr lang="en-US" dirty="0" err="1"/>
              <a:t>τουριστικό</a:t>
            </a:r>
            <a:r>
              <a:rPr lang="en-US" dirty="0"/>
              <a:t> π</a:t>
            </a:r>
            <a:r>
              <a:rPr lang="en-US" dirty="0" err="1"/>
              <a:t>ροϊόν</a:t>
            </a:r>
            <a:endParaRPr lang="el-GR" dirty="0"/>
          </a:p>
          <a:p>
            <a:r>
              <a:rPr lang="el-GR" dirty="0"/>
              <a:t>Έμφαση στις καινοτομικές επιχειρήσεις των νησιών</a:t>
            </a:r>
            <a:endParaRPr lang="en-US" dirty="0"/>
          </a:p>
        </p:txBody>
      </p:sp>
      <p:pic>
        <p:nvPicPr>
          <p:cNvPr id="4" name="Εικόνα 3">
            <a:extLst>
              <a:ext uri="{FF2B5EF4-FFF2-40B4-BE49-F238E27FC236}">
                <a16:creationId xmlns:a16="http://schemas.microsoft.com/office/drawing/2014/main" xmlns="" id="{B5989845-9C6B-48E1-BF31-BEA58803089E}"/>
              </a:ext>
            </a:extLst>
          </p:cNvPr>
          <p:cNvPicPr>
            <a:picLocks noChangeAspect="1"/>
          </p:cNvPicPr>
          <p:nvPr/>
        </p:nvPicPr>
        <p:blipFill>
          <a:blip r:embed="rId2"/>
          <a:stretch>
            <a:fillRect/>
          </a:stretch>
        </p:blipFill>
        <p:spPr>
          <a:xfrm>
            <a:off x="125860" y="131983"/>
            <a:ext cx="816675" cy="1542422"/>
          </a:xfrm>
          <a:prstGeom prst="rect">
            <a:avLst/>
          </a:prstGeom>
        </p:spPr>
      </p:pic>
    </p:spTree>
    <p:extLst>
      <p:ext uri="{BB962C8B-B14F-4D97-AF65-F5344CB8AC3E}">
        <p14:creationId xmlns:p14="http://schemas.microsoft.com/office/powerpoint/2010/main" val="142708563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1600" dirty="0">
                <a:solidFill>
                  <a:prstClr val="black"/>
                </a:solidFill>
              </a:rPr>
              <a:t>Επιμελητηριακός ‘</a:t>
            </a:r>
            <a:r>
              <a:rPr lang="el-GR" sz="1600" dirty="0" err="1">
                <a:solidFill>
                  <a:prstClr val="black"/>
                </a:solidFill>
              </a:rPr>
              <a:t>Ομιλος</a:t>
            </a:r>
            <a:r>
              <a:rPr lang="el-GR" sz="1600" dirty="0">
                <a:solidFill>
                  <a:prstClr val="black"/>
                </a:solidFill>
              </a:rPr>
              <a:t> </a:t>
            </a:r>
            <a:r>
              <a:rPr lang="el-GR" sz="1600" dirty="0" err="1">
                <a:solidFill>
                  <a:prstClr val="black"/>
                </a:solidFill>
              </a:rPr>
              <a:t>Αναπτυξης</a:t>
            </a:r>
            <a:r>
              <a:rPr lang="el-GR" sz="1600" dirty="0">
                <a:solidFill>
                  <a:prstClr val="black"/>
                </a:solidFill>
              </a:rPr>
              <a:t> Ελληνικών Νησιών - Ε.Ο.Α.Ε.Ν.</a:t>
            </a:r>
            <a:r>
              <a:rPr lang="en-US" sz="9600" dirty="0">
                <a:solidFill>
                  <a:prstClr val="black"/>
                </a:solidFill>
              </a:rPr>
              <a:t/>
            </a:r>
            <a:br>
              <a:rPr lang="en-US" sz="9600" dirty="0">
                <a:solidFill>
                  <a:prstClr val="black"/>
                </a:solidFill>
              </a:rPr>
            </a:br>
            <a:endParaRPr lang="en-US" dirty="0">
              <a:solidFill>
                <a:srgbClr val="000000"/>
              </a:solidFill>
            </a:endParaRPr>
          </a:p>
        </p:txBody>
      </p:sp>
      <p:sp>
        <p:nvSpPr>
          <p:cNvPr id="3" name="Content Placeholder 2"/>
          <p:cNvSpPr>
            <a:spLocks noGrp="1"/>
          </p:cNvSpPr>
          <p:nvPr>
            <p:ph idx="1"/>
          </p:nvPr>
        </p:nvSpPr>
        <p:spPr/>
        <p:txBody>
          <a:bodyPr>
            <a:normAutofit fontScale="92500" lnSpcReduction="10000"/>
          </a:bodyPr>
          <a:lstStyle/>
          <a:p>
            <a:pPr marL="0" indent="0">
              <a:buNone/>
            </a:pPr>
            <a:endParaRPr lang="el-GR" b="1" dirty="0"/>
          </a:p>
          <a:p>
            <a:pPr marL="0" indent="0">
              <a:buNone/>
            </a:pPr>
            <a:r>
              <a:rPr lang="el-GR" sz="2600" b="1" dirty="0">
                <a:solidFill>
                  <a:srgbClr val="000000"/>
                </a:solidFill>
              </a:rPr>
              <a:t>Διεκδικήσεις</a:t>
            </a:r>
            <a:endParaRPr lang="el-GR" sz="2600" b="1" dirty="0"/>
          </a:p>
          <a:p>
            <a:pPr marL="0" indent="0">
              <a:buNone/>
            </a:pPr>
            <a:r>
              <a:rPr lang="el-GR" b="1" dirty="0"/>
              <a:t>Θέσπιση Ευρωπαϊκού</a:t>
            </a:r>
            <a:r>
              <a:rPr lang="el-GR" dirty="0"/>
              <a:t> </a:t>
            </a:r>
            <a:r>
              <a:rPr lang="el-GR" b="1" dirty="0"/>
              <a:t>Ταμείου Νησιωτικής Συνοχής και Επιχειρηματικότητας» (Insularity Cohesion &amp; Entrepreneurship Fund)</a:t>
            </a:r>
          </a:p>
          <a:p>
            <a:pPr marL="0" indent="0">
              <a:buNone/>
            </a:pPr>
            <a:r>
              <a:rPr lang="el-GR" dirty="0"/>
              <a:t>Μεταφορικό Ισοδύναμο</a:t>
            </a:r>
          </a:p>
          <a:p>
            <a:pPr marL="0" indent="0">
              <a:buNone/>
            </a:pPr>
            <a:r>
              <a:rPr lang="el-GR" dirty="0"/>
              <a:t>Μέτρα για τη μείωση λειτουργικού κόστους επιχειρήσεων</a:t>
            </a:r>
          </a:p>
          <a:p>
            <a:pPr marL="0" indent="0">
              <a:buNone/>
            </a:pPr>
            <a:r>
              <a:rPr lang="el-GR" dirty="0"/>
              <a:t>Φορολογικά και Αναπτυξιακά Κίνητρα</a:t>
            </a:r>
          </a:p>
          <a:p>
            <a:pPr marL="0" indent="0">
              <a:buNone/>
            </a:pPr>
            <a:r>
              <a:rPr lang="el-GR" dirty="0"/>
              <a:t>Μειωμένο ΦΠΑ</a:t>
            </a:r>
          </a:p>
          <a:p>
            <a:endParaRPr lang="en-US" dirty="0"/>
          </a:p>
        </p:txBody>
      </p:sp>
      <p:pic>
        <p:nvPicPr>
          <p:cNvPr id="4" name="Εικόνα 3">
            <a:extLst>
              <a:ext uri="{FF2B5EF4-FFF2-40B4-BE49-F238E27FC236}">
                <a16:creationId xmlns:a16="http://schemas.microsoft.com/office/drawing/2014/main" xmlns="" id="{48F25C32-5155-4DBE-9928-20F5CA36A53F}"/>
              </a:ext>
            </a:extLst>
          </p:cNvPr>
          <p:cNvPicPr>
            <a:picLocks noChangeAspect="1"/>
          </p:cNvPicPr>
          <p:nvPr/>
        </p:nvPicPr>
        <p:blipFill>
          <a:blip r:embed="rId2"/>
          <a:stretch>
            <a:fillRect/>
          </a:stretch>
        </p:blipFill>
        <p:spPr>
          <a:xfrm>
            <a:off x="0" y="286378"/>
            <a:ext cx="1042506" cy="1139010"/>
          </a:xfrm>
          <a:prstGeom prst="rect">
            <a:avLst/>
          </a:prstGeom>
        </p:spPr>
      </p:pic>
    </p:spTree>
    <p:extLst>
      <p:ext uri="{BB962C8B-B14F-4D97-AF65-F5344CB8AC3E}">
        <p14:creationId xmlns:p14="http://schemas.microsoft.com/office/powerpoint/2010/main" val="21261007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28270" y="381000"/>
            <a:ext cx="6634680" cy="1044388"/>
          </a:xfrm>
        </p:spPr>
        <p:txBody>
          <a:bodyPr>
            <a:normAutofit/>
          </a:bodyPr>
          <a:lstStyle/>
          <a:p>
            <a:pPr algn="ctr"/>
            <a:r>
              <a:rPr lang="el-GR" sz="2800" dirty="0">
                <a:solidFill>
                  <a:srgbClr val="062C43"/>
                </a:solidFill>
              </a:rPr>
              <a:t>Επιμελητηριακός Όμιλος Ανάπτυξης Ελληνικών Νησιών - Ε.Ο.Α.Ε.Ν</a:t>
            </a:r>
            <a:r>
              <a:rPr lang="el-GR" sz="2800" dirty="0"/>
              <a:t>.</a:t>
            </a:r>
            <a:endParaRPr lang="en-US" sz="2800" dirty="0"/>
          </a:p>
        </p:txBody>
      </p:sp>
      <p:sp>
        <p:nvSpPr>
          <p:cNvPr id="5" name="Content Placeholder 4"/>
          <p:cNvSpPr>
            <a:spLocks noGrp="1"/>
          </p:cNvSpPr>
          <p:nvPr>
            <p:ph sz="half" idx="1"/>
          </p:nvPr>
        </p:nvSpPr>
        <p:spPr/>
        <p:txBody>
          <a:bodyPr>
            <a:normAutofit fontScale="70000" lnSpcReduction="20000"/>
          </a:bodyPr>
          <a:lstStyle/>
          <a:p>
            <a:r>
              <a:rPr lang="el-GR" dirty="0"/>
              <a:t>Προοίμιο Ε.Ο.Α.Ε.Ν. Ψήφισμα Βουλής των Ελλήνων 14/2/1992 για τα ακριτικά νησιά</a:t>
            </a:r>
          </a:p>
          <a:p>
            <a:r>
              <a:rPr lang="el-GR" dirty="0"/>
              <a:t>Ο Ε.Ο.Α.Ε.Ν. ιδρύθηκε το 1994 ως Αστική μη κερδοσκοπική εταιρεία. Καταστατικό 1 Αυγούστου 1994</a:t>
            </a:r>
          </a:p>
          <a:p>
            <a:r>
              <a:rPr lang="el-GR" dirty="0"/>
              <a:t>Έδρα στη Χίο</a:t>
            </a:r>
          </a:p>
          <a:p>
            <a:r>
              <a:rPr lang="el-GR" dirty="0"/>
              <a:t>19 νησιωτικά επιμελητήρια</a:t>
            </a:r>
          </a:p>
          <a:p>
            <a:r>
              <a:rPr lang="el-GR" dirty="0"/>
              <a:t>Εκπροσωπεί &gt;200,000 νησιωτικές επιχειρήσεις</a:t>
            </a:r>
          </a:p>
          <a:p>
            <a:r>
              <a:rPr lang="en-US" dirty="0"/>
              <a:t>INSULEUR </a:t>
            </a:r>
            <a:r>
              <a:rPr lang="el-GR" dirty="0"/>
              <a:t>Ευρωπαϊκό Δικτυο ιδρυθηκε το 2000 με έδρα στη Χίο</a:t>
            </a:r>
          </a:p>
          <a:p>
            <a:r>
              <a:rPr lang="el-GR" dirty="0"/>
              <a:t>Σκοπός είναι η κατοχύρωση της έννοιας τηε «νησιωτικόκτητας» στην ΕΕ</a:t>
            </a:r>
            <a:endParaRPr lang="en-US" dirty="0"/>
          </a:p>
        </p:txBody>
      </p:sp>
      <p:pic>
        <p:nvPicPr>
          <p:cNvPr id="7" name="Content Placeholder 6" descr="BUILDING.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11545" b="11545"/>
          <a:stretch>
            <a:fillRect/>
          </a:stretch>
        </p:blipFill>
        <p:spPr>
          <a:prstGeom prst="rect">
            <a:avLst/>
          </a:prstGeom>
          <a:ln>
            <a:noFill/>
          </a:ln>
          <a:effectLst>
            <a:outerShdw blurRad="292100" dist="139700" dir="2700000" algn="tl" rotWithShape="0">
              <a:srgbClr val="333333">
                <a:alpha val="65000"/>
              </a:srgbClr>
            </a:outerShdw>
          </a:effectLst>
        </p:spPr>
      </p:pic>
      <p:pic>
        <p:nvPicPr>
          <p:cNvPr id="9" name="Picture 8" descr="eoae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817" y="380999"/>
            <a:ext cx="1200454" cy="104483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7986855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1600" dirty="0">
                <a:solidFill>
                  <a:prstClr val="black"/>
                </a:solidFill>
              </a:rPr>
              <a:t>Επιμελητηριακός ‘</a:t>
            </a:r>
            <a:r>
              <a:rPr lang="el-GR" sz="1600" dirty="0" err="1">
                <a:solidFill>
                  <a:prstClr val="black"/>
                </a:solidFill>
              </a:rPr>
              <a:t>Ομιλος</a:t>
            </a:r>
            <a:r>
              <a:rPr lang="el-GR" sz="1600" dirty="0">
                <a:solidFill>
                  <a:prstClr val="black"/>
                </a:solidFill>
              </a:rPr>
              <a:t> </a:t>
            </a:r>
            <a:r>
              <a:rPr lang="el-GR" sz="1600" dirty="0" err="1">
                <a:solidFill>
                  <a:prstClr val="black"/>
                </a:solidFill>
              </a:rPr>
              <a:t>Αναπτυξης</a:t>
            </a:r>
            <a:r>
              <a:rPr lang="el-GR" sz="1600" dirty="0">
                <a:solidFill>
                  <a:prstClr val="black"/>
                </a:solidFill>
              </a:rPr>
              <a:t> Ελληνικών Νησιών - Ε.Ο.Α.Ε.Ν.</a:t>
            </a:r>
            <a:endParaRPr lang="en-US" sz="1600" dirty="0">
              <a:solidFill>
                <a:srgbClr val="000000"/>
              </a:solidFill>
            </a:endParaRPr>
          </a:p>
        </p:txBody>
      </p:sp>
      <p:sp>
        <p:nvSpPr>
          <p:cNvPr id="6" name="Content Placeholder 5"/>
          <p:cNvSpPr>
            <a:spLocks noGrp="1"/>
          </p:cNvSpPr>
          <p:nvPr>
            <p:ph sz="half" idx="1"/>
          </p:nvPr>
        </p:nvSpPr>
        <p:spPr>
          <a:xfrm>
            <a:off x="779462" y="1828801"/>
            <a:ext cx="7585076" cy="4449524"/>
          </a:xfrm>
        </p:spPr>
        <p:txBody>
          <a:bodyPr/>
          <a:lstStyle/>
          <a:p>
            <a:pPr marL="0" indent="0">
              <a:buNone/>
            </a:pPr>
            <a:endParaRPr lang="el-GR" sz="2800" dirty="0"/>
          </a:p>
          <a:p>
            <a:pPr marL="0" indent="0">
              <a:buNone/>
            </a:pPr>
            <a:r>
              <a:rPr lang="el-GR" sz="2800" b="1" u="sng" dirty="0">
                <a:solidFill>
                  <a:srgbClr val="000000"/>
                </a:solidFill>
              </a:rPr>
              <a:t>Επίλογος</a:t>
            </a:r>
            <a:endParaRPr lang="el-GR" sz="2800" b="1" u="sng" dirty="0"/>
          </a:p>
          <a:p>
            <a:pPr marL="0" indent="0">
              <a:buNone/>
            </a:pPr>
            <a:r>
              <a:rPr lang="en-US" sz="2800" dirty="0"/>
              <a:t>Κα</a:t>
            </a:r>
            <a:r>
              <a:rPr lang="en-US" sz="2800" dirty="0" err="1"/>
              <a:t>τά</a:t>
            </a:r>
            <a:r>
              <a:rPr lang="en-US" sz="2800" dirty="0"/>
              <a:t> </a:t>
            </a:r>
            <a:r>
              <a:rPr lang="en-US" sz="2800" dirty="0" err="1"/>
              <a:t>τη</a:t>
            </a:r>
            <a:r>
              <a:rPr lang="en-US" sz="2800" dirty="0"/>
              <a:t> </a:t>
            </a:r>
            <a:r>
              <a:rPr lang="en-US" sz="2800" dirty="0" err="1"/>
              <a:t>γνώμη</a:t>
            </a:r>
            <a:r>
              <a:rPr lang="en-US" sz="2800" dirty="0"/>
              <a:t> μας, </a:t>
            </a:r>
            <a:r>
              <a:rPr lang="en-US" sz="2800" dirty="0" err="1"/>
              <a:t>στο</a:t>
            </a:r>
            <a:r>
              <a:rPr lang="en-US" sz="2800" dirty="0"/>
              <a:t> </a:t>
            </a:r>
            <a:r>
              <a:rPr lang="en-US" sz="2800" dirty="0" err="1"/>
              <a:t>νέο</a:t>
            </a:r>
            <a:r>
              <a:rPr lang="en-US" sz="2800" dirty="0"/>
              <a:t> πλα</a:t>
            </a:r>
            <a:r>
              <a:rPr lang="en-US" sz="2800" dirty="0" err="1"/>
              <a:t>ίσιο</a:t>
            </a:r>
            <a:r>
              <a:rPr lang="en-US" sz="2800" dirty="0"/>
              <a:t> αναπ</a:t>
            </a:r>
            <a:r>
              <a:rPr lang="en-US" sz="2800" dirty="0" err="1"/>
              <a:t>τυξι</a:t>
            </a:r>
            <a:r>
              <a:rPr lang="en-US" sz="2800" dirty="0"/>
              <a:t>ακού σχεδιασμού  να διαμορφωθεί ένα ειδικό κεφάλαιο με σαφείς ρυθμίσεις και διατάξεις για το κάθε νησιωτικό χώρο να διαφοροποιείτε ουσιαστικά από την ηπειρωτική χώρα</a:t>
            </a:r>
            <a:r>
              <a:rPr lang="el-GR" sz="2800" dirty="0"/>
              <a:t>.</a:t>
            </a:r>
          </a:p>
          <a:p>
            <a:pPr marL="0" indent="0">
              <a:buNone/>
            </a:pPr>
            <a:endParaRPr lang="en-US" dirty="0"/>
          </a:p>
          <a:p>
            <a:endParaRPr lang="en-US" dirty="0"/>
          </a:p>
        </p:txBody>
      </p:sp>
      <p:pic>
        <p:nvPicPr>
          <p:cNvPr id="2" name="Εικόνα 1">
            <a:extLst>
              <a:ext uri="{FF2B5EF4-FFF2-40B4-BE49-F238E27FC236}">
                <a16:creationId xmlns:a16="http://schemas.microsoft.com/office/drawing/2014/main" xmlns="" id="{8E1FE62B-3CE3-4F6A-8E26-69A63EAFA70E}"/>
              </a:ext>
            </a:extLst>
          </p:cNvPr>
          <p:cNvPicPr>
            <a:picLocks noChangeAspect="1"/>
          </p:cNvPicPr>
          <p:nvPr/>
        </p:nvPicPr>
        <p:blipFill>
          <a:blip r:embed="rId2"/>
          <a:stretch>
            <a:fillRect/>
          </a:stretch>
        </p:blipFill>
        <p:spPr>
          <a:xfrm>
            <a:off x="0" y="654177"/>
            <a:ext cx="1042506" cy="1174624"/>
          </a:xfrm>
          <a:prstGeom prst="rect">
            <a:avLst/>
          </a:prstGeom>
        </p:spPr>
      </p:pic>
    </p:spTree>
    <p:extLst>
      <p:ext uri="{BB962C8B-B14F-4D97-AF65-F5344CB8AC3E}">
        <p14:creationId xmlns:p14="http://schemas.microsoft.com/office/powerpoint/2010/main" val="203936229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79463" y="2805472"/>
            <a:ext cx="7583487" cy="1044388"/>
          </a:xfrm>
        </p:spPr>
        <p:txBody>
          <a:bodyPr anchor="ctr"/>
          <a:lstStyle/>
          <a:p>
            <a:pPr algn="ctr"/>
            <a:r>
              <a:rPr lang="el-GR" dirty="0">
                <a:solidFill>
                  <a:srgbClr val="FFFF00"/>
                </a:solidFill>
              </a:rPr>
              <a:t>Καλή Επιτυχία</a:t>
            </a:r>
            <a:br>
              <a:rPr lang="el-GR" dirty="0">
                <a:solidFill>
                  <a:srgbClr val="FFFF00"/>
                </a:solidFill>
              </a:rPr>
            </a:br>
            <a:r>
              <a:rPr lang="el-GR" dirty="0">
                <a:solidFill>
                  <a:srgbClr val="FFFF00"/>
                </a:solidFill>
              </a:rPr>
              <a:t>Ευχαριστώ</a:t>
            </a:r>
            <a:r>
              <a:rPr lang="el-GR" dirty="0" smtClean="0">
                <a:solidFill>
                  <a:srgbClr val="FFFF00"/>
                </a:solidFill>
              </a:rPr>
              <a:t>!</a:t>
            </a:r>
            <a:endParaRPr lang="en-US" dirty="0">
              <a:solidFill>
                <a:srgbClr val="FFFF00"/>
              </a:solidFill>
            </a:endParaRPr>
          </a:p>
        </p:txBody>
      </p:sp>
      <p:pic>
        <p:nvPicPr>
          <p:cNvPr id="6" name="Picture 5" descr="eoae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833" y="536023"/>
            <a:ext cx="1091437" cy="949954"/>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1728270" y="826334"/>
            <a:ext cx="7186872" cy="369332"/>
          </a:xfrm>
          <a:prstGeom prst="rect">
            <a:avLst/>
          </a:prstGeom>
          <a:noFill/>
        </p:spPr>
        <p:txBody>
          <a:bodyPr wrap="square" rtlCol="0">
            <a:spAutoFit/>
          </a:bodyPr>
          <a:lstStyle/>
          <a:p>
            <a:r>
              <a:rPr lang="el-GR" dirty="0">
                <a:solidFill>
                  <a:schemeClr val="bg1"/>
                </a:solidFill>
              </a:rPr>
              <a:t>Επιμελητηριακός ‘Ομιλος Αναπτυξης Ελληνικών Νησιών - Ε.Ο.Α.Ε.Ν.</a:t>
            </a:r>
            <a:endParaRPr lang="en-US" dirty="0">
              <a:solidFill>
                <a:schemeClr val="bg1"/>
              </a:solidFill>
            </a:endParaRPr>
          </a:p>
        </p:txBody>
      </p:sp>
      <p:sp>
        <p:nvSpPr>
          <p:cNvPr id="8" name="TextBox 7"/>
          <p:cNvSpPr txBox="1"/>
          <p:nvPr/>
        </p:nvSpPr>
        <p:spPr>
          <a:xfrm>
            <a:off x="1156896" y="4510839"/>
            <a:ext cx="6828620" cy="369332"/>
          </a:xfrm>
          <a:prstGeom prst="rect">
            <a:avLst/>
          </a:prstGeom>
          <a:noFill/>
        </p:spPr>
        <p:txBody>
          <a:bodyPr wrap="square" rtlCol="0">
            <a:spAutoFit/>
          </a:bodyPr>
          <a:lstStyle/>
          <a:p>
            <a:pPr algn="ctr"/>
            <a:r>
              <a:rPr lang="el-GR" dirty="0">
                <a:solidFill>
                  <a:schemeClr val="bg1"/>
                </a:solidFill>
              </a:rPr>
              <a:t>Θρασύβουλος Καλογρίδης: Πρόεδρος Δ.Σ. Του Ε.Ο.Α.Ε.Ν.</a:t>
            </a:r>
            <a:endParaRPr lang="en-US" dirty="0">
              <a:solidFill>
                <a:schemeClr val="bg1"/>
              </a:solidFill>
            </a:endParaRPr>
          </a:p>
        </p:txBody>
      </p:sp>
      <p:sp>
        <p:nvSpPr>
          <p:cNvPr id="9" name="TextBox 8"/>
          <p:cNvSpPr txBox="1"/>
          <p:nvPr/>
        </p:nvSpPr>
        <p:spPr>
          <a:xfrm>
            <a:off x="1301221" y="5121590"/>
            <a:ext cx="6539970" cy="1477328"/>
          </a:xfrm>
          <a:prstGeom prst="rect">
            <a:avLst/>
          </a:prstGeom>
          <a:noFill/>
        </p:spPr>
        <p:txBody>
          <a:bodyPr wrap="square" rtlCol="0">
            <a:spAutoFit/>
          </a:bodyPr>
          <a:lstStyle/>
          <a:p>
            <a:pPr algn="ctr"/>
            <a:r>
              <a:rPr lang="en-US" dirty="0">
                <a:solidFill>
                  <a:srgbClr val="FFFFFF"/>
                </a:solidFill>
              </a:rPr>
              <a:t>E.O.A.E.N.</a:t>
            </a:r>
          </a:p>
          <a:p>
            <a:pPr algn="ctr"/>
            <a:r>
              <a:rPr lang="el-GR" dirty="0">
                <a:solidFill>
                  <a:srgbClr val="FFFFFF"/>
                </a:solidFill>
              </a:rPr>
              <a:t>Μιχαήλ Λιβανού 52, 82100 Χίος </a:t>
            </a:r>
          </a:p>
          <a:p>
            <a:pPr algn="ctr"/>
            <a:r>
              <a:rPr lang="el-GR" dirty="0">
                <a:solidFill>
                  <a:srgbClr val="FFFFFF"/>
                </a:solidFill>
              </a:rPr>
              <a:t>Τηλ: 22710 41170 </a:t>
            </a:r>
            <a:r>
              <a:rPr lang="en-US" dirty="0">
                <a:solidFill>
                  <a:srgbClr val="FFFFFF"/>
                </a:solidFill>
              </a:rPr>
              <a:t>Fax: 22710 44722</a:t>
            </a:r>
          </a:p>
          <a:p>
            <a:pPr algn="ctr"/>
            <a:r>
              <a:rPr lang="en-US" dirty="0">
                <a:solidFill>
                  <a:srgbClr val="FFFFFF"/>
                </a:solidFill>
              </a:rPr>
              <a:t>Email: </a:t>
            </a:r>
            <a:r>
              <a:rPr lang="en-US" dirty="0">
                <a:solidFill>
                  <a:srgbClr val="FFFFFF"/>
                </a:solidFill>
                <a:hlinkClick r:id="rId3"/>
              </a:rPr>
              <a:t>eoaen@chi.forthnet.gr</a:t>
            </a:r>
            <a:r>
              <a:rPr lang="en-US" dirty="0">
                <a:solidFill>
                  <a:srgbClr val="FFFFFF"/>
                </a:solidFill>
              </a:rPr>
              <a:t> </a:t>
            </a:r>
            <a:r>
              <a:rPr lang="en-US" dirty="0" smtClean="0">
                <a:solidFill>
                  <a:srgbClr val="FFFFFF"/>
                </a:solidFill>
                <a:hlinkClick r:id="rId4"/>
              </a:rPr>
              <a:t>www.eoaen.com</a:t>
            </a:r>
            <a:r>
              <a:rPr lang="en-US" dirty="0" smtClean="0">
                <a:solidFill>
                  <a:srgbClr val="FFFFFF"/>
                </a:solidFill>
              </a:rPr>
              <a:t> </a:t>
            </a:r>
            <a:r>
              <a:rPr lang="en-US" dirty="0" smtClean="0">
                <a:solidFill>
                  <a:srgbClr val="FFFFFF"/>
                </a:solidFill>
                <a:hlinkClick r:id="rId5"/>
              </a:rPr>
              <a:t>www.exporters-eoaen.gr</a:t>
            </a:r>
            <a:r>
              <a:rPr lang="en-US" dirty="0" smtClean="0">
                <a:solidFill>
                  <a:srgbClr val="FFFFFF"/>
                </a:solidFill>
              </a:rPr>
              <a:t> </a:t>
            </a:r>
            <a:endParaRPr lang="en-US" dirty="0">
              <a:solidFill>
                <a:srgbClr val="FFFFFF"/>
              </a:solidFill>
            </a:endParaRPr>
          </a:p>
        </p:txBody>
      </p:sp>
    </p:spTree>
    <p:extLst>
      <p:ext uri="{BB962C8B-B14F-4D97-AF65-F5344CB8AC3E}">
        <p14:creationId xmlns:p14="http://schemas.microsoft.com/office/powerpoint/2010/main" val="382516273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79463" y="381000"/>
            <a:ext cx="7583487" cy="1044388"/>
          </a:xfrm>
        </p:spPr>
        <p:txBody>
          <a:bodyPr anchor="ctr"/>
          <a:lstStyle/>
          <a:p>
            <a:r>
              <a:rPr lang="el-GR" sz="1800" dirty="0"/>
              <a:t>Επιμελητηριακός ‘</a:t>
            </a:r>
            <a:r>
              <a:rPr lang="el-GR" sz="1800" dirty="0" err="1"/>
              <a:t>Ομιλος</a:t>
            </a:r>
            <a:r>
              <a:rPr lang="el-GR" sz="1800" dirty="0"/>
              <a:t> </a:t>
            </a:r>
            <a:r>
              <a:rPr lang="el-GR" sz="1800" dirty="0" err="1"/>
              <a:t>Αναπτυξης</a:t>
            </a:r>
            <a:r>
              <a:rPr lang="el-GR" sz="1800" dirty="0"/>
              <a:t> Ελληνικών Νησιών - Ε.Ο.Α.Ε.Ν.</a:t>
            </a:r>
            <a:endParaRPr lang="en-US" sz="1800" dirty="0"/>
          </a:p>
        </p:txBody>
      </p:sp>
      <p:sp>
        <p:nvSpPr>
          <p:cNvPr id="6" name="Content Placeholder 5"/>
          <p:cNvSpPr>
            <a:spLocks noGrp="1"/>
          </p:cNvSpPr>
          <p:nvPr>
            <p:ph sz="half" idx="1"/>
          </p:nvPr>
        </p:nvSpPr>
        <p:spPr>
          <a:xfrm>
            <a:off x="779462" y="1828800"/>
            <a:ext cx="7585076" cy="4556541"/>
          </a:xfrm>
        </p:spPr>
        <p:txBody>
          <a:bodyPr>
            <a:normAutofit fontScale="92500" lnSpcReduction="10000"/>
          </a:bodyPr>
          <a:lstStyle/>
          <a:p>
            <a:r>
              <a:rPr lang="el-GR" sz="2800" dirty="0"/>
              <a:t>Στο </a:t>
            </a:r>
            <a:r>
              <a:rPr lang="el-GR" sz="2800" dirty="0" err="1"/>
              <a:t>δίαβα</a:t>
            </a:r>
            <a:r>
              <a:rPr lang="el-GR" sz="2800" dirty="0"/>
              <a:t> της 20 </a:t>
            </a:r>
            <a:r>
              <a:rPr lang="el-GR" sz="2800" dirty="0" err="1"/>
              <a:t>ετίας</a:t>
            </a:r>
            <a:r>
              <a:rPr lang="el-GR" sz="2800" dirty="0"/>
              <a:t> που πέρασε……….</a:t>
            </a:r>
          </a:p>
          <a:p>
            <a:r>
              <a:rPr lang="el-GR" sz="2800" dirty="0"/>
              <a:t>Αγώνες, τόσο σε εθνικό όσο και ευρωπαϊκό επίπεδο, με στόχο την σχεδίαση, θέσπιση και υλοποίηση μια ολοκληρωμένης ευρωπαϊκής και εθνικής πολιτικής για τις νησιωτικές περιοχές, που θα επιτύχει μια αειφόρο νησιωτική ανάπτυξη, θα εξασφαλίζει ευημερία στους νησιώτες, με κοινωνική συνοχή και σεβασμό στο περιβάλλον και θα εξαλείψει της ανισότητες με τις ηπειρωτικές περιοχές της χώρας.</a:t>
            </a:r>
            <a:endParaRPr lang="en-US" sz="2800" dirty="0"/>
          </a:p>
        </p:txBody>
      </p:sp>
      <p:pic>
        <p:nvPicPr>
          <p:cNvPr id="2" name="Εικόνα 1">
            <a:extLst>
              <a:ext uri="{FF2B5EF4-FFF2-40B4-BE49-F238E27FC236}">
                <a16:creationId xmlns:a16="http://schemas.microsoft.com/office/drawing/2014/main" xmlns="" id="{4F4D4808-867B-44C6-A7DA-20CB2B29AF81}"/>
              </a:ext>
            </a:extLst>
          </p:cNvPr>
          <p:cNvPicPr>
            <a:picLocks noChangeAspect="1"/>
          </p:cNvPicPr>
          <p:nvPr/>
        </p:nvPicPr>
        <p:blipFill>
          <a:blip r:embed="rId2"/>
          <a:stretch>
            <a:fillRect/>
          </a:stretch>
        </p:blipFill>
        <p:spPr>
          <a:xfrm>
            <a:off x="0" y="381000"/>
            <a:ext cx="1041009" cy="1542422"/>
          </a:xfrm>
          <a:prstGeom prst="rect">
            <a:avLst/>
          </a:prstGeom>
        </p:spPr>
      </p:pic>
    </p:spTree>
    <p:extLst>
      <p:ext uri="{BB962C8B-B14F-4D97-AF65-F5344CB8AC3E}">
        <p14:creationId xmlns:p14="http://schemas.microsoft.com/office/powerpoint/2010/main" val="33636571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79462" y="1577788"/>
            <a:ext cx="7585076" cy="4650595"/>
          </a:xfrm>
        </p:spPr>
        <p:txBody>
          <a:bodyPr>
            <a:normAutofit fontScale="62500" lnSpcReduction="20000"/>
          </a:bodyPr>
          <a:lstStyle/>
          <a:p>
            <a:pPr marL="0" indent="0">
              <a:buNone/>
            </a:pPr>
            <a:endParaRPr lang="el-GR" dirty="0"/>
          </a:p>
          <a:p>
            <a:pPr marL="0" indent="0">
              <a:buNone/>
            </a:pPr>
            <a:endParaRPr lang="el-GR" dirty="0"/>
          </a:p>
          <a:p>
            <a:pPr marL="0" indent="0">
              <a:buNone/>
            </a:pPr>
            <a:r>
              <a:rPr lang="el-GR" dirty="0" err="1"/>
              <a:t>Ευρωπαικό</a:t>
            </a:r>
            <a:r>
              <a:rPr lang="el-GR" dirty="0"/>
              <a:t> επίπεδο </a:t>
            </a:r>
          </a:p>
          <a:p>
            <a:pPr marL="0" indent="0">
              <a:buNone/>
            </a:pPr>
            <a:r>
              <a:rPr lang="el-GR" dirty="0"/>
              <a:t>Η συμπερίληψη ειδικών διατάξεων υπέρ των νησιών στις Συνθήκες της Ευρωπαϊκής Ένωσης (Άμστερνταμ και Λισσαβόνας), και το άρθρο 174 της Συνθήκης της ΕΕ </a:t>
            </a:r>
          </a:p>
          <a:p>
            <a:pPr marL="0" indent="0">
              <a:buNone/>
            </a:pPr>
            <a:r>
              <a:rPr lang="el-GR" dirty="0"/>
              <a:t>Στή Ελλάδα</a:t>
            </a:r>
          </a:p>
          <a:p>
            <a:pPr marL="0" indent="0">
              <a:buNone/>
            </a:pPr>
            <a:r>
              <a:rPr lang="el-GR" dirty="0"/>
              <a:t>α) από το άρθρο 101 του Ελληνικού Συντάγματος, </a:t>
            </a:r>
          </a:p>
          <a:p>
            <a:pPr marL="0" indent="0">
              <a:buNone/>
            </a:pPr>
            <a:r>
              <a:rPr lang="el-GR" dirty="0"/>
              <a:t>β) από τις διατάξεις του ν. 4150/2013 για εφαρμογή </a:t>
            </a:r>
          </a:p>
          <a:p>
            <a:pPr marL="0" indent="0">
              <a:buNone/>
            </a:pPr>
            <a:r>
              <a:rPr lang="el-GR" dirty="0"/>
              <a:t>1)της «ρήτρας </a:t>
            </a:r>
            <a:r>
              <a:rPr lang="el-GR" dirty="0" err="1"/>
              <a:t>νησιωτικότητας</a:t>
            </a:r>
            <a:r>
              <a:rPr lang="el-GR" dirty="0"/>
              <a:t>»</a:t>
            </a:r>
          </a:p>
          <a:p>
            <a:pPr marL="0" indent="0">
              <a:buNone/>
            </a:pPr>
            <a:r>
              <a:rPr lang="el-GR" dirty="0"/>
              <a:t>2)την σύσταση Εθνικού Συμβουλίου Νησιωτικής Πολιτικής, και</a:t>
            </a:r>
          </a:p>
          <a:p>
            <a:pPr marL="0" indent="0">
              <a:buNone/>
            </a:pPr>
            <a:r>
              <a:rPr lang="el-GR" dirty="0"/>
              <a:t> 3) την δημιουργία Νησιωτικού Παρατηρητηρίου .</a:t>
            </a:r>
          </a:p>
          <a:p>
            <a:pPr marL="0" indent="0">
              <a:buNone/>
            </a:pPr>
            <a:r>
              <a:rPr lang="el-GR" dirty="0"/>
              <a:t>		</a:t>
            </a:r>
            <a:r>
              <a:rPr lang="el-GR" sz="2200" b="1" dirty="0"/>
              <a:t>(β2 ,β3 Παραμένουν ανενεργά μέχρι σήμερα</a:t>
            </a:r>
            <a:r>
              <a:rPr lang="el-GR" sz="2900" b="1" dirty="0"/>
              <a:t>)</a:t>
            </a:r>
          </a:p>
          <a:p>
            <a:endParaRPr lang="en-US" dirty="0"/>
          </a:p>
        </p:txBody>
      </p:sp>
      <p:pic>
        <p:nvPicPr>
          <p:cNvPr id="6" name="Εικόνα 5">
            <a:extLst>
              <a:ext uri="{FF2B5EF4-FFF2-40B4-BE49-F238E27FC236}">
                <a16:creationId xmlns:a16="http://schemas.microsoft.com/office/drawing/2014/main" xmlns="" id="{173B9A5C-EB1E-414D-A288-AE4F753A4571}"/>
              </a:ext>
            </a:extLst>
          </p:cNvPr>
          <p:cNvPicPr>
            <a:picLocks noChangeAspect="1"/>
          </p:cNvPicPr>
          <p:nvPr/>
        </p:nvPicPr>
        <p:blipFill>
          <a:blip r:embed="rId2"/>
          <a:stretch>
            <a:fillRect/>
          </a:stretch>
        </p:blipFill>
        <p:spPr>
          <a:xfrm>
            <a:off x="125738" y="297934"/>
            <a:ext cx="1042506" cy="1542422"/>
          </a:xfrm>
          <a:prstGeom prst="rect">
            <a:avLst/>
          </a:prstGeom>
        </p:spPr>
      </p:pic>
      <p:sp>
        <p:nvSpPr>
          <p:cNvPr id="4" name="Τίτλος 3">
            <a:extLst>
              <a:ext uri="{FF2B5EF4-FFF2-40B4-BE49-F238E27FC236}">
                <a16:creationId xmlns:a16="http://schemas.microsoft.com/office/drawing/2014/main" xmlns="" id="{FEACDF60-547D-4B57-8BB5-9AF5390AA382}"/>
              </a:ext>
            </a:extLst>
          </p:cNvPr>
          <p:cNvSpPr>
            <a:spLocks noGrp="1"/>
          </p:cNvSpPr>
          <p:nvPr>
            <p:ph type="title"/>
          </p:nvPr>
        </p:nvSpPr>
        <p:spPr>
          <a:xfrm>
            <a:off x="779463" y="381000"/>
            <a:ext cx="7583487" cy="688145"/>
          </a:xfrm>
        </p:spPr>
        <p:txBody>
          <a:bodyPr/>
          <a:lstStyle/>
          <a:p>
            <a:endParaRPr lang="el-GR" dirty="0"/>
          </a:p>
        </p:txBody>
      </p:sp>
      <p:sp>
        <p:nvSpPr>
          <p:cNvPr id="5" name="Title 1">
            <a:extLst>
              <a:ext uri="{FF2B5EF4-FFF2-40B4-BE49-F238E27FC236}">
                <a16:creationId xmlns:a16="http://schemas.microsoft.com/office/drawing/2014/main" xmlns="" id="{546DA1B9-28C2-4D76-8DCD-724D0529C7C4}"/>
              </a:ext>
            </a:extLst>
          </p:cNvPr>
          <p:cNvSpPr txBox="1">
            <a:spLocks/>
          </p:cNvSpPr>
          <p:nvPr/>
        </p:nvSpPr>
        <p:spPr>
          <a:xfrm>
            <a:off x="779463" y="645942"/>
            <a:ext cx="7848429" cy="779446"/>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3800" kern="1200">
                <a:solidFill>
                  <a:schemeClr val="bg1"/>
                </a:solidFill>
                <a:latin typeface="+mj-lt"/>
                <a:ea typeface="+mj-ea"/>
                <a:cs typeface="+mj-cs"/>
              </a:defRPr>
            </a:lvl1pPr>
          </a:lstStyle>
          <a:p>
            <a:endParaRPr lang="el-GR" sz="1600" dirty="0"/>
          </a:p>
          <a:p>
            <a:endParaRPr lang="el-GR" sz="1600" dirty="0"/>
          </a:p>
          <a:p>
            <a:endParaRPr lang="el-GR" sz="1600" dirty="0"/>
          </a:p>
          <a:p>
            <a:endParaRPr lang="el-GR" sz="1600" dirty="0"/>
          </a:p>
          <a:p>
            <a:r>
              <a:rPr lang="el-GR" sz="1600" dirty="0"/>
              <a:t>Επιμελητηριακός ‘</a:t>
            </a:r>
            <a:r>
              <a:rPr lang="el-GR" sz="1600" dirty="0" err="1"/>
              <a:t>Ομιλος</a:t>
            </a:r>
            <a:r>
              <a:rPr lang="el-GR" sz="1600" dirty="0"/>
              <a:t> </a:t>
            </a:r>
            <a:r>
              <a:rPr lang="el-GR" sz="1600" dirty="0" err="1"/>
              <a:t>Αναπτυξης</a:t>
            </a:r>
            <a:r>
              <a:rPr lang="el-GR" sz="1600" dirty="0"/>
              <a:t> Ελληνικών Νησιών - Ε.Ο.Α.Ε.Ν.</a:t>
            </a:r>
            <a:r>
              <a:rPr lang="en-US" sz="1600" dirty="0"/>
              <a:t/>
            </a:r>
            <a:br>
              <a:rPr lang="en-US" sz="1600" dirty="0"/>
            </a:br>
            <a:endParaRPr lang="el-GR" sz="1600" dirty="0"/>
          </a:p>
          <a:p>
            <a:endParaRPr lang="el-GR" sz="2800" dirty="0">
              <a:solidFill>
                <a:srgbClr val="000000"/>
              </a:solidFill>
            </a:endParaRPr>
          </a:p>
          <a:p>
            <a:endParaRPr lang="el-GR" sz="2800" dirty="0">
              <a:solidFill>
                <a:srgbClr val="000000"/>
              </a:solidFill>
            </a:endParaRPr>
          </a:p>
          <a:p>
            <a:r>
              <a:rPr lang="el-GR" sz="2400" u="sng" dirty="0">
                <a:solidFill>
                  <a:srgbClr val="000000"/>
                </a:solidFill>
              </a:rPr>
              <a:t>Κατοχύρωση της «</a:t>
            </a:r>
            <a:r>
              <a:rPr lang="el-GR" sz="2400" u="sng" dirty="0" err="1">
                <a:solidFill>
                  <a:srgbClr val="000000"/>
                </a:solidFill>
              </a:rPr>
              <a:t>νησιωτικότητας</a:t>
            </a:r>
            <a:r>
              <a:rPr lang="el-GR" sz="2400" u="sng" dirty="0">
                <a:solidFill>
                  <a:srgbClr val="000000"/>
                </a:solidFill>
              </a:rPr>
              <a:t>» </a:t>
            </a:r>
            <a:endParaRPr lang="en-US" sz="2400" u="sng" dirty="0">
              <a:solidFill>
                <a:srgbClr val="000000"/>
              </a:solidFill>
            </a:endParaRPr>
          </a:p>
        </p:txBody>
      </p:sp>
    </p:spTree>
    <p:extLst>
      <p:ext uri="{BB962C8B-B14F-4D97-AF65-F5344CB8AC3E}">
        <p14:creationId xmlns:p14="http://schemas.microsoft.com/office/powerpoint/2010/main" val="23835301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xmlns="" id="{8287766A-3906-48D0-A1D4-656D12F4A0F9}"/>
              </a:ext>
            </a:extLst>
          </p:cNvPr>
          <p:cNvSpPr>
            <a:spLocks noGrp="1"/>
          </p:cNvSpPr>
          <p:nvPr>
            <p:ph type="title"/>
          </p:nvPr>
        </p:nvSpPr>
        <p:spPr/>
        <p:txBody>
          <a:bodyPr/>
          <a:lstStyle/>
          <a:p>
            <a:r>
              <a:rPr lang="el-GR" sz="1600" dirty="0"/>
              <a:t>Επιμελητηριακός ‘</a:t>
            </a:r>
            <a:r>
              <a:rPr lang="el-GR" sz="1600" dirty="0" err="1"/>
              <a:t>Ομιλος</a:t>
            </a:r>
            <a:r>
              <a:rPr lang="el-GR" sz="1600" dirty="0"/>
              <a:t> </a:t>
            </a:r>
            <a:r>
              <a:rPr lang="el-GR" sz="1600" dirty="0" err="1"/>
              <a:t>Αναπτυξης</a:t>
            </a:r>
            <a:r>
              <a:rPr lang="el-GR" sz="1600" dirty="0"/>
              <a:t> Ελληνικών Νησιών - Ε.Ο.Α.Ε.Ν.</a:t>
            </a:r>
            <a:r>
              <a:rPr lang="en-US" sz="1600" dirty="0"/>
              <a:t/>
            </a:r>
            <a:br>
              <a:rPr lang="en-US" sz="1600" dirty="0"/>
            </a:br>
            <a:endParaRPr lang="el-GR" sz="1600" dirty="0"/>
          </a:p>
        </p:txBody>
      </p:sp>
      <p:sp>
        <p:nvSpPr>
          <p:cNvPr id="6" name="Θέση περιεχομένου 5">
            <a:extLst>
              <a:ext uri="{FF2B5EF4-FFF2-40B4-BE49-F238E27FC236}">
                <a16:creationId xmlns:a16="http://schemas.microsoft.com/office/drawing/2014/main" xmlns="" id="{56AD550F-8BBE-447E-A21F-E9666225A018}"/>
              </a:ext>
            </a:extLst>
          </p:cNvPr>
          <p:cNvSpPr>
            <a:spLocks noGrp="1"/>
          </p:cNvSpPr>
          <p:nvPr>
            <p:ph idx="1"/>
          </p:nvPr>
        </p:nvSpPr>
        <p:spPr>
          <a:xfrm>
            <a:off x="1053381" y="1828800"/>
            <a:ext cx="7583487" cy="4208930"/>
          </a:xfrm>
        </p:spPr>
        <p:txBody>
          <a:bodyPr>
            <a:normAutofit fontScale="70000" lnSpcReduction="20000"/>
          </a:bodyPr>
          <a:lstStyle/>
          <a:p>
            <a:pPr marL="0" indent="0">
              <a:buNone/>
            </a:pPr>
            <a:r>
              <a:rPr lang="en-US" dirty="0"/>
              <a:t>NETWORKING</a:t>
            </a:r>
            <a:r>
              <a:rPr lang="el-GR" dirty="0"/>
              <a:t> –</a:t>
            </a:r>
            <a:r>
              <a:rPr lang="en-US" dirty="0"/>
              <a:t>EOAEN</a:t>
            </a:r>
            <a:r>
              <a:rPr lang="el-GR" dirty="0"/>
              <a:t> είναι μέλος </a:t>
            </a:r>
            <a:r>
              <a:rPr lang="en-US" dirty="0"/>
              <a:t> is a member of: </a:t>
            </a:r>
            <a:endParaRPr lang="el-GR" dirty="0"/>
          </a:p>
          <a:p>
            <a:r>
              <a:rPr lang="en-US" dirty="0"/>
              <a:t> </a:t>
            </a:r>
            <a:r>
              <a:rPr lang="el-GR" dirty="0"/>
              <a:t>Δίκτυο νησιωτικών Επιμελητηρίων </a:t>
            </a:r>
            <a:r>
              <a:rPr lang="el-GR" dirty="0" err="1"/>
              <a:t>Ευρωπαικής</a:t>
            </a:r>
            <a:r>
              <a:rPr lang="el-GR" dirty="0"/>
              <a:t> ‘</a:t>
            </a:r>
            <a:r>
              <a:rPr lang="el-GR" dirty="0" err="1"/>
              <a:t>Ενωσης</a:t>
            </a:r>
            <a:r>
              <a:rPr lang="el-GR" dirty="0"/>
              <a:t>-</a:t>
            </a:r>
            <a:r>
              <a:rPr lang="en-US" dirty="0"/>
              <a:t> Network of the Insular Chambers of Commerce and Industry of the European Union (INSULEUR): www.insuleur.org</a:t>
            </a:r>
            <a:endParaRPr lang="el-GR" dirty="0"/>
          </a:p>
          <a:p>
            <a:r>
              <a:rPr lang="el-GR" dirty="0"/>
              <a:t>Κεντρική </a:t>
            </a:r>
            <a:r>
              <a:rPr lang="el-GR" dirty="0" err="1"/>
              <a:t>Ενωση</a:t>
            </a:r>
            <a:r>
              <a:rPr lang="el-GR" dirty="0"/>
              <a:t> Επιμελητηρίων </a:t>
            </a:r>
            <a:r>
              <a:rPr lang="el-GR" dirty="0" err="1"/>
              <a:t>Ελλαδος</a:t>
            </a:r>
            <a:r>
              <a:rPr lang="el-GR" dirty="0"/>
              <a:t>  </a:t>
            </a:r>
            <a:r>
              <a:rPr lang="en-US" dirty="0"/>
              <a:t>http</a:t>
            </a:r>
            <a:r>
              <a:rPr lang="el-GR" dirty="0"/>
              <a:t>://</a:t>
            </a:r>
            <a:r>
              <a:rPr lang="en-US" dirty="0"/>
              <a:t>www</a:t>
            </a:r>
            <a:r>
              <a:rPr lang="el-GR" dirty="0"/>
              <a:t>.</a:t>
            </a:r>
            <a:r>
              <a:rPr lang="en-US" dirty="0" err="1"/>
              <a:t>uhc</a:t>
            </a:r>
            <a:r>
              <a:rPr lang="el-GR" dirty="0"/>
              <a:t>.</a:t>
            </a:r>
            <a:r>
              <a:rPr lang="en-US" dirty="0"/>
              <a:t>gr</a:t>
            </a:r>
            <a:r>
              <a:rPr lang="el-GR" dirty="0"/>
              <a:t>/</a:t>
            </a:r>
          </a:p>
          <a:p>
            <a:pPr marL="0" indent="0">
              <a:buNone/>
            </a:pPr>
            <a:endParaRPr lang="el-GR" dirty="0"/>
          </a:p>
          <a:p>
            <a:r>
              <a:rPr lang="el-GR" b="1" i="1" dirty="0"/>
              <a:t>Της Μεσογειακής Επιτροπής Αειφόρου Ανάπτυξης         -</a:t>
            </a:r>
            <a:r>
              <a:rPr lang="en-US" dirty="0"/>
              <a:t>Mediterranean Commission on Sustainable Development (MCSD): www.unepmap.org</a:t>
            </a:r>
            <a:endParaRPr lang="el-GR" dirty="0"/>
          </a:p>
          <a:p>
            <a:r>
              <a:rPr lang="el-GR" b="1" i="1" dirty="0"/>
              <a:t>Της Συνέλευσης των Επιμελητηρίων της Μεσογείου</a:t>
            </a:r>
            <a:r>
              <a:rPr lang="el-GR" dirty="0"/>
              <a:t>-</a:t>
            </a:r>
            <a:r>
              <a:rPr lang="en-US" dirty="0"/>
              <a:t> Association of the Mediterranean Chambers of Commerce and Industry (ASCAME): www.ascame.org</a:t>
            </a:r>
            <a:endParaRPr lang="el-GR" dirty="0"/>
          </a:p>
          <a:p>
            <a:pPr marL="0" indent="0">
              <a:buNone/>
            </a:pPr>
            <a:r>
              <a:rPr lang="en-US" dirty="0" smtClean="0"/>
              <a:t> </a:t>
            </a:r>
            <a:r>
              <a:rPr lang="en-US" dirty="0"/>
              <a:t>	</a:t>
            </a:r>
            <a:endParaRPr lang="el-GR" dirty="0"/>
          </a:p>
          <a:p>
            <a:endParaRPr lang="el-GR" dirty="0"/>
          </a:p>
        </p:txBody>
      </p:sp>
      <p:pic>
        <p:nvPicPr>
          <p:cNvPr id="7" name="Εικόνα 6">
            <a:extLst>
              <a:ext uri="{FF2B5EF4-FFF2-40B4-BE49-F238E27FC236}">
                <a16:creationId xmlns:a16="http://schemas.microsoft.com/office/drawing/2014/main" xmlns="" id="{7252E21B-D665-448F-8CB3-D4E97AF566A2}"/>
              </a:ext>
            </a:extLst>
          </p:cNvPr>
          <p:cNvPicPr>
            <a:picLocks noChangeAspect="1"/>
          </p:cNvPicPr>
          <p:nvPr/>
        </p:nvPicPr>
        <p:blipFill>
          <a:blip r:embed="rId2"/>
          <a:stretch>
            <a:fillRect/>
          </a:stretch>
        </p:blipFill>
        <p:spPr>
          <a:xfrm>
            <a:off x="0" y="286378"/>
            <a:ext cx="1042506" cy="1331407"/>
          </a:xfrm>
          <a:prstGeom prst="rect">
            <a:avLst/>
          </a:prstGeom>
        </p:spPr>
      </p:pic>
    </p:spTree>
    <p:extLst>
      <p:ext uri="{BB962C8B-B14F-4D97-AF65-F5344CB8AC3E}">
        <p14:creationId xmlns:p14="http://schemas.microsoft.com/office/powerpoint/2010/main" val="28551054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F8D8A28-DC07-46A7-8D53-326D67DE547A}"/>
              </a:ext>
            </a:extLst>
          </p:cNvPr>
          <p:cNvSpPr>
            <a:spLocks noGrp="1"/>
          </p:cNvSpPr>
          <p:nvPr>
            <p:ph type="title"/>
          </p:nvPr>
        </p:nvSpPr>
        <p:spPr>
          <a:xfrm>
            <a:off x="779463" y="381000"/>
            <a:ext cx="7583487" cy="603738"/>
          </a:xfrm>
        </p:spPr>
        <p:txBody>
          <a:bodyPr/>
          <a:lstStyle/>
          <a:p>
            <a:r>
              <a:rPr lang="el-GR" sz="1600" dirty="0"/>
              <a:t>Επιμελητηριακός ‘</a:t>
            </a:r>
            <a:r>
              <a:rPr lang="el-GR" sz="1600" dirty="0" err="1"/>
              <a:t>Ομιλος</a:t>
            </a:r>
            <a:r>
              <a:rPr lang="el-GR" sz="1600" dirty="0"/>
              <a:t> </a:t>
            </a:r>
            <a:r>
              <a:rPr lang="el-GR" sz="1600" dirty="0" err="1"/>
              <a:t>Αναπτυξης</a:t>
            </a:r>
            <a:r>
              <a:rPr lang="el-GR" sz="1600" dirty="0"/>
              <a:t> Ελληνικών Νησιών - Ε.Ο.Α.Ε.Ν.</a:t>
            </a:r>
          </a:p>
        </p:txBody>
      </p:sp>
      <p:sp>
        <p:nvSpPr>
          <p:cNvPr id="3" name="Θέση περιεχομένου 2">
            <a:extLst>
              <a:ext uri="{FF2B5EF4-FFF2-40B4-BE49-F238E27FC236}">
                <a16:creationId xmlns:a16="http://schemas.microsoft.com/office/drawing/2014/main" xmlns="" id="{9BADD39F-E667-43B1-ADCC-05340ADF8A14}"/>
              </a:ext>
            </a:extLst>
          </p:cNvPr>
          <p:cNvSpPr>
            <a:spLocks noGrp="1"/>
          </p:cNvSpPr>
          <p:nvPr>
            <p:ph idx="1"/>
          </p:nvPr>
        </p:nvSpPr>
        <p:spPr>
          <a:xfrm>
            <a:off x="779463" y="1103271"/>
            <a:ext cx="7583487" cy="5345724"/>
          </a:xfrm>
        </p:spPr>
        <p:txBody>
          <a:bodyPr>
            <a:normAutofit fontScale="40000" lnSpcReduction="20000"/>
          </a:bodyPr>
          <a:lstStyle/>
          <a:p>
            <a:pPr>
              <a:spcAft>
                <a:spcPts val="0"/>
              </a:spcAft>
            </a:pPr>
            <a:r>
              <a:rPr lang="el-GR" sz="6000" b="1" u="sng" dirty="0" err="1">
                <a:solidFill>
                  <a:srgbClr val="C00000"/>
                </a:solidFill>
                <a:latin typeface="Cambria" panose="02040503050406030204" pitchFamily="18" charset="0"/>
                <a:ea typeface="Cambria" panose="02040503050406030204" pitchFamily="18" charset="0"/>
                <a:cs typeface="Times New Roman" panose="02020603050405020304" pitchFamily="18" charset="0"/>
              </a:rPr>
              <a:t>Πρωτοκολλα</a:t>
            </a:r>
            <a:r>
              <a:rPr lang="el-GR" sz="6000" b="1" u="sng" dirty="0">
                <a:solidFill>
                  <a:srgbClr val="C00000"/>
                </a:solidFill>
                <a:latin typeface="Cambria" panose="02040503050406030204" pitchFamily="18" charset="0"/>
                <a:ea typeface="Cambria" panose="02040503050406030204" pitchFamily="18" charset="0"/>
                <a:cs typeface="Times New Roman" panose="02020603050405020304" pitchFamily="18" charset="0"/>
              </a:rPr>
              <a:t> </a:t>
            </a:r>
            <a:r>
              <a:rPr lang="el-GR" sz="6000" b="1" u="sng" dirty="0" err="1">
                <a:solidFill>
                  <a:srgbClr val="C00000"/>
                </a:solidFill>
                <a:latin typeface="Cambria" panose="02040503050406030204" pitchFamily="18" charset="0"/>
                <a:ea typeface="Cambria" panose="02040503050406030204" pitchFamily="18" charset="0"/>
                <a:cs typeface="Times New Roman" panose="02020603050405020304" pitchFamily="18" charset="0"/>
              </a:rPr>
              <a:t>συνεργασιας</a:t>
            </a:r>
            <a:r>
              <a:rPr lang="el-GR" sz="6000" b="1" u="sng" dirty="0">
                <a:solidFill>
                  <a:srgbClr val="C00000"/>
                </a:solidFill>
                <a:latin typeface="Cambria" panose="02040503050406030204" pitchFamily="18" charset="0"/>
                <a:ea typeface="Cambria" panose="02040503050406030204" pitchFamily="18" charset="0"/>
                <a:cs typeface="Times New Roman" panose="02020603050405020304" pitchFamily="18" charset="0"/>
              </a:rPr>
              <a:t> για κοινές δράσεις</a:t>
            </a:r>
            <a:r>
              <a:rPr lang="el-GR" sz="4800" b="1" u="sng" dirty="0">
                <a:solidFill>
                  <a:srgbClr val="C00000"/>
                </a:solidFill>
                <a:latin typeface="Cambria" panose="02040503050406030204" pitchFamily="18" charset="0"/>
                <a:ea typeface="Cambria" panose="02040503050406030204" pitchFamily="18" charset="0"/>
                <a:cs typeface="Times New Roman" panose="02020603050405020304" pitchFamily="18" charset="0"/>
              </a:rPr>
              <a:t> </a:t>
            </a:r>
            <a:r>
              <a:rPr lang="en-US" sz="6000" b="1" u="sng" dirty="0">
                <a:solidFill>
                  <a:srgbClr val="C00000"/>
                </a:solidFill>
                <a:latin typeface="Cambria" panose="02040503050406030204" pitchFamily="18" charset="0"/>
                <a:ea typeface="Cambria" panose="02040503050406030204" pitchFamily="18" charset="0"/>
                <a:cs typeface="Times New Roman" panose="02020603050405020304" pitchFamily="18" charset="0"/>
              </a:rPr>
              <a:t>Memorandum of Cooperation</a:t>
            </a:r>
            <a:endParaRPr lang="el-GR" sz="4800" b="1" u="sng" dirty="0">
              <a:latin typeface="Cambria" panose="02040503050406030204" pitchFamily="18" charset="0"/>
              <a:ea typeface="Cambria" panose="02040503050406030204" pitchFamily="18" charset="0"/>
              <a:cs typeface="Times New Roman" panose="02020603050405020304" pitchFamily="18" charset="0"/>
            </a:endParaRPr>
          </a:p>
          <a:p>
            <a:pPr marL="0" indent="0">
              <a:buNone/>
            </a:pPr>
            <a:r>
              <a:rPr lang="el-GR" sz="5600" dirty="0"/>
              <a:t>ΕΕΣΥΜ – Ελληνικός Επιμελητηριακός Σύνδεσμος Μεταφορών</a:t>
            </a:r>
          </a:p>
          <a:p>
            <a:pPr marL="0" indent="0">
              <a:buNone/>
            </a:pPr>
            <a:r>
              <a:rPr lang="en-US" sz="5600" dirty="0">
                <a:solidFill>
                  <a:schemeClr val="accent2"/>
                </a:solidFill>
              </a:rPr>
              <a:t>http</a:t>
            </a:r>
            <a:r>
              <a:rPr lang="el-GR" sz="5600" dirty="0">
                <a:solidFill>
                  <a:schemeClr val="accent2"/>
                </a:solidFill>
              </a:rPr>
              <a:t>://</a:t>
            </a:r>
            <a:r>
              <a:rPr lang="en-US" sz="5600" dirty="0">
                <a:solidFill>
                  <a:schemeClr val="accent2"/>
                </a:solidFill>
              </a:rPr>
              <a:t>www</a:t>
            </a:r>
            <a:r>
              <a:rPr lang="el-GR" sz="5600" dirty="0">
                <a:solidFill>
                  <a:schemeClr val="accent2"/>
                </a:solidFill>
              </a:rPr>
              <a:t>.</a:t>
            </a:r>
            <a:r>
              <a:rPr lang="en-US" sz="5600" dirty="0" err="1">
                <a:solidFill>
                  <a:schemeClr val="accent2"/>
                </a:solidFill>
              </a:rPr>
              <a:t>eesym</a:t>
            </a:r>
            <a:r>
              <a:rPr lang="el-GR" sz="5600" dirty="0">
                <a:solidFill>
                  <a:schemeClr val="accent2"/>
                </a:solidFill>
              </a:rPr>
              <a:t>.</a:t>
            </a:r>
            <a:r>
              <a:rPr lang="en-US" sz="5600" dirty="0">
                <a:solidFill>
                  <a:schemeClr val="accent2"/>
                </a:solidFill>
              </a:rPr>
              <a:t>gr</a:t>
            </a:r>
            <a:r>
              <a:rPr lang="el-GR" sz="5600" dirty="0">
                <a:solidFill>
                  <a:schemeClr val="accent2"/>
                </a:solidFill>
              </a:rPr>
              <a:t>/</a:t>
            </a:r>
          </a:p>
          <a:p>
            <a:pPr marL="0" indent="0">
              <a:buNone/>
            </a:pPr>
            <a:r>
              <a:rPr lang="el-GR" sz="5600" dirty="0"/>
              <a:t>ΕΔΜΝ Ελληνικού </a:t>
            </a:r>
            <a:r>
              <a:rPr lang="el-GR" sz="5600" dirty="0" err="1"/>
              <a:t>Δικύου</a:t>
            </a:r>
            <a:r>
              <a:rPr lang="el-GR" sz="5600" dirty="0"/>
              <a:t> Μικρών Νησιών</a:t>
            </a:r>
          </a:p>
          <a:p>
            <a:pPr marL="0" indent="0">
              <a:buNone/>
            </a:pPr>
            <a:r>
              <a:rPr lang="en-US" sz="5600" u="sng" dirty="0">
                <a:hlinkClick r:id="rId2"/>
              </a:rPr>
              <a:t>http</a:t>
            </a:r>
            <a:r>
              <a:rPr lang="el-GR" sz="5600" u="sng" dirty="0">
                <a:hlinkClick r:id="rId2"/>
              </a:rPr>
              <a:t>://</a:t>
            </a:r>
            <a:r>
              <a:rPr lang="en-US" sz="5600" u="sng" dirty="0">
                <a:hlinkClick r:id="rId2"/>
              </a:rPr>
              <a:t>www</a:t>
            </a:r>
            <a:r>
              <a:rPr lang="el-GR" sz="5600" u="sng" dirty="0">
                <a:hlinkClick r:id="rId2"/>
              </a:rPr>
              <a:t>.</a:t>
            </a:r>
            <a:r>
              <a:rPr lang="en-US" sz="5600" u="sng" dirty="0" err="1">
                <a:hlinkClick r:id="rId2"/>
              </a:rPr>
              <a:t>smallislands</a:t>
            </a:r>
            <a:r>
              <a:rPr lang="el-GR" sz="5600" u="sng" dirty="0">
                <a:hlinkClick r:id="rId2"/>
              </a:rPr>
              <a:t>.</a:t>
            </a:r>
            <a:r>
              <a:rPr lang="en-US" sz="5600" u="sng" dirty="0">
                <a:hlinkClick r:id="rId2"/>
              </a:rPr>
              <a:t>org</a:t>
            </a:r>
            <a:r>
              <a:rPr lang="el-GR" sz="5600" u="sng" dirty="0">
                <a:hlinkClick r:id="rId2"/>
              </a:rPr>
              <a:t>/</a:t>
            </a:r>
            <a:endParaRPr lang="el-GR" sz="5600" dirty="0"/>
          </a:p>
          <a:p>
            <a:pPr marL="0" indent="0">
              <a:buNone/>
            </a:pPr>
            <a:r>
              <a:rPr lang="el-GR" sz="5600" dirty="0"/>
              <a:t>ΠΑΝΕΠΙΣΤΗΜΙΟ ΑΙΓΑΙΟΥ </a:t>
            </a:r>
          </a:p>
          <a:p>
            <a:pPr marL="0" indent="0">
              <a:buNone/>
            </a:pPr>
            <a:r>
              <a:rPr lang="en-US" sz="5600" u="sng" dirty="0">
                <a:hlinkClick r:id="rId3"/>
              </a:rPr>
              <a:t>http</a:t>
            </a:r>
            <a:r>
              <a:rPr lang="el-GR" sz="5600" u="sng" dirty="0">
                <a:hlinkClick r:id="rId3"/>
              </a:rPr>
              <a:t>://</a:t>
            </a:r>
            <a:r>
              <a:rPr lang="en-US" sz="5600" u="sng" dirty="0">
                <a:hlinkClick r:id="rId3"/>
              </a:rPr>
              <a:t>www</a:t>
            </a:r>
            <a:r>
              <a:rPr lang="el-GR" sz="5600" u="sng" dirty="0">
                <a:hlinkClick r:id="rId3"/>
              </a:rPr>
              <a:t>.</a:t>
            </a:r>
            <a:r>
              <a:rPr lang="en-US" sz="5600" u="sng" dirty="0" err="1">
                <a:hlinkClick r:id="rId3"/>
              </a:rPr>
              <a:t>aegean</a:t>
            </a:r>
            <a:r>
              <a:rPr lang="el-GR" sz="5600" u="sng" dirty="0">
                <a:hlinkClick r:id="rId3"/>
              </a:rPr>
              <a:t>.</a:t>
            </a:r>
            <a:r>
              <a:rPr lang="en-US" sz="5600" u="sng" dirty="0">
                <a:hlinkClick r:id="rId3"/>
              </a:rPr>
              <a:t>gr</a:t>
            </a:r>
            <a:r>
              <a:rPr lang="el-GR" sz="5600" u="sng" dirty="0">
                <a:hlinkClick r:id="rId3"/>
              </a:rPr>
              <a:t>/</a:t>
            </a:r>
            <a:endParaRPr lang="el-GR" sz="5600" dirty="0"/>
          </a:p>
          <a:p>
            <a:pPr marL="0" indent="0">
              <a:buNone/>
            </a:pPr>
            <a:r>
              <a:rPr lang="en-US" sz="5600" dirty="0"/>
              <a:t>ENTERPRISE GREECE</a:t>
            </a:r>
            <a:endParaRPr lang="el-GR" sz="5600" dirty="0"/>
          </a:p>
          <a:p>
            <a:pPr marL="0" indent="0">
              <a:buNone/>
            </a:pPr>
            <a:r>
              <a:rPr lang="en-US" sz="5600" u="sng" dirty="0">
                <a:solidFill>
                  <a:schemeClr val="tx1"/>
                </a:solidFill>
                <a:hlinkClick r:id="rId4"/>
              </a:rPr>
              <a:t>http://www.enterprisegreece.gov.gr/</a:t>
            </a:r>
            <a:endParaRPr lang="el-GR" sz="5600" dirty="0">
              <a:solidFill>
                <a:schemeClr val="tx1"/>
              </a:solidFill>
            </a:endParaRPr>
          </a:p>
          <a:p>
            <a:pPr marL="0" indent="0">
              <a:buNone/>
            </a:pPr>
            <a:endParaRPr lang="el-GR" sz="6400" dirty="0">
              <a:solidFill>
                <a:schemeClr val="accent2"/>
              </a:solidFill>
            </a:endParaRPr>
          </a:p>
          <a:p>
            <a:endParaRPr lang="el-GR" dirty="0"/>
          </a:p>
        </p:txBody>
      </p:sp>
      <p:pic>
        <p:nvPicPr>
          <p:cNvPr id="4" name="Εικόνα 3">
            <a:extLst>
              <a:ext uri="{FF2B5EF4-FFF2-40B4-BE49-F238E27FC236}">
                <a16:creationId xmlns:a16="http://schemas.microsoft.com/office/drawing/2014/main" xmlns="" id="{8FBCCD80-0FBD-4C84-82AD-4950B5D684BA}"/>
              </a:ext>
            </a:extLst>
          </p:cNvPr>
          <p:cNvPicPr>
            <a:picLocks noChangeAspect="1"/>
          </p:cNvPicPr>
          <p:nvPr/>
        </p:nvPicPr>
        <p:blipFill>
          <a:blip r:embed="rId5"/>
          <a:stretch>
            <a:fillRect/>
          </a:stretch>
        </p:blipFill>
        <p:spPr>
          <a:xfrm>
            <a:off x="257908" y="18348"/>
            <a:ext cx="784598" cy="1329043"/>
          </a:xfrm>
          <a:prstGeom prst="rect">
            <a:avLst/>
          </a:prstGeom>
        </p:spPr>
      </p:pic>
    </p:spTree>
    <p:extLst>
      <p:ext uri="{BB962C8B-B14F-4D97-AF65-F5344CB8AC3E}">
        <p14:creationId xmlns:p14="http://schemas.microsoft.com/office/powerpoint/2010/main" val="418936269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7733" y="381000"/>
            <a:ext cx="7025217" cy="635000"/>
          </a:xfrm>
        </p:spPr>
        <p:txBody>
          <a:bodyPr/>
          <a:lstStyle/>
          <a:p>
            <a:r>
              <a:rPr lang="el-GR" sz="1600" dirty="0"/>
              <a:t>Επιμελητηριακός ‘Ομιλος Αναπτυξης Ελληνικών Νησιών - Ε.Ο.Α.Ε.Ν.</a:t>
            </a:r>
            <a:endParaRPr lang="en-US" sz="1600" dirty="0"/>
          </a:p>
        </p:txBody>
      </p:sp>
      <p:sp>
        <p:nvSpPr>
          <p:cNvPr id="3" name="Content Placeholder 2"/>
          <p:cNvSpPr>
            <a:spLocks noGrp="1"/>
          </p:cNvSpPr>
          <p:nvPr>
            <p:ph idx="1"/>
          </p:nvPr>
        </p:nvSpPr>
        <p:spPr>
          <a:xfrm>
            <a:off x="779463" y="1540933"/>
            <a:ext cx="7583487" cy="4842933"/>
          </a:xfrm>
        </p:spPr>
        <p:txBody>
          <a:bodyPr>
            <a:normAutofit lnSpcReduction="10000"/>
          </a:bodyPr>
          <a:lstStyle/>
          <a:p>
            <a:pPr marL="0" indent="0">
              <a:buNone/>
            </a:pPr>
            <a:r>
              <a:rPr lang="el-GR" sz="2400" dirty="0" smtClean="0">
                <a:solidFill>
                  <a:srgbClr val="FF0000"/>
                </a:solidFill>
              </a:rPr>
              <a:t>Πρωτόκολλα .....</a:t>
            </a:r>
            <a:r>
              <a:rPr lang="el-GR" sz="2400" smtClean="0">
                <a:solidFill>
                  <a:srgbClr val="FF0000"/>
                </a:solidFill>
              </a:rPr>
              <a:t>.συνέχεια </a:t>
            </a:r>
            <a:r>
              <a:rPr lang="el-GR" sz="2400" dirty="0" smtClean="0">
                <a:solidFill>
                  <a:srgbClr val="FF0000"/>
                </a:solidFill>
              </a:rPr>
              <a:t>!!!</a:t>
            </a:r>
          </a:p>
          <a:p>
            <a:r>
              <a:rPr lang="el-GR" sz="2000" dirty="0" smtClean="0"/>
              <a:t>ΕΛΛΗΝΟΡΩΣΙΚΟ </a:t>
            </a:r>
            <a:r>
              <a:rPr lang="el-GR" sz="2000" dirty="0"/>
              <a:t>ΕΠΙΜΕΛΗΤΗΡΙΟ</a:t>
            </a:r>
          </a:p>
          <a:p>
            <a:pPr marL="0" indent="0">
              <a:buNone/>
            </a:pPr>
            <a:r>
              <a:rPr lang="en-US" sz="2000" dirty="0">
                <a:solidFill>
                  <a:schemeClr val="accent2"/>
                </a:solidFill>
              </a:rPr>
              <a:t>http</a:t>
            </a:r>
            <a:r>
              <a:rPr lang="el-GR" sz="2000" dirty="0">
                <a:solidFill>
                  <a:schemeClr val="accent2"/>
                </a:solidFill>
              </a:rPr>
              <a:t>://</a:t>
            </a:r>
            <a:r>
              <a:rPr lang="en-US" sz="2000" dirty="0">
                <a:solidFill>
                  <a:schemeClr val="accent2"/>
                </a:solidFill>
              </a:rPr>
              <a:t>www</a:t>
            </a:r>
            <a:r>
              <a:rPr lang="el-GR" sz="2000" dirty="0">
                <a:solidFill>
                  <a:schemeClr val="accent2"/>
                </a:solidFill>
              </a:rPr>
              <a:t>.</a:t>
            </a:r>
            <a:r>
              <a:rPr lang="en-US" sz="2000" dirty="0" err="1">
                <a:solidFill>
                  <a:schemeClr val="accent2"/>
                </a:solidFill>
              </a:rPr>
              <a:t>hrcc</a:t>
            </a:r>
            <a:r>
              <a:rPr lang="el-GR" sz="2000" dirty="0">
                <a:solidFill>
                  <a:schemeClr val="accent2"/>
                </a:solidFill>
              </a:rPr>
              <a:t>.</a:t>
            </a:r>
            <a:r>
              <a:rPr lang="en-US" sz="2000" dirty="0">
                <a:solidFill>
                  <a:schemeClr val="accent2"/>
                </a:solidFill>
              </a:rPr>
              <a:t>gr</a:t>
            </a:r>
            <a:r>
              <a:rPr lang="el-GR" sz="2000" dirty="0">
                <a:solidFill>
                  <a:schemeClr val="accent2"/>
                </a:solidFill>
              </a:rPr>
              <a:t>/</a:t>
            </a:r>
          </a:p>
          <a:p>
            <a:r>
              <a:rPr lang="el-GR" sz="2000" dirty="0"/>
              <a:t>Το Δίκτυο Αειφόρων Νήσων (ΔΑΦΝΗ)</a:t>
            </a:r>
          </a:p>
          <a:p>
            <a:pPr marL="0" indent="0">
              <a:buNone/>
            </a:pPr>
            <a:r>
              <a:rPr lang="el-GR" sz="2000" dirty="0">
                <a:solidFill>
                  <a:schemeClr val="accent2"/>
                </a:solidFill>
                <a:hlinkClick r:id="rId2"/>
              </a:rPr>
              <a:t>http://www.dafni.net.gr/</a:t>
            </a:r>
            <a:endParaRPr lang="en-US" sz="2000" dirty="0">
              <a:solidFill>
                <a:schemeClr val="accent2"/>
              </a:solidFill>
            </a:endParaRPr>
          </a:p>
          <a:p>
            <a:r>
              <a:rPr lang="el-GR" sz="2000" dirty="0" smtClean="0"/>
              <a:t>ΕΤΕΑΝ</a:t>
            </a:r>
          </a:p>
          <a:p>
            <a:pPr marL="0" indent="0">
              <a:buNone/>
            </a:pPr>
            <a:r>
              <a:rPr lang="en-US" sz="2000" dirty="0" smtClean="0">
                <a:hlinkClick r:id="rId3"/>
              </a:rPr>
              <a:t>www.etean.gr</a:t>
            </a:r>
            <a:endParaRPr lang="el-GR" sz="2000" dirty="0" smtClean="0"/>
          </a:p>
          <a:p>
            <a:r>
              <a:rPr lang="el-GR" sz="2000" dirty="0"/>
              <a:t>Ελληνο‐Ταϊλανδικού Εμπορικού Επιμελητηρίου</a:t>
            </a:r>
            <a:endParaRPr lang="el-GR" sz="2000" dirty="0" smtClean="0"/>
          </a:p>
          <a:p>
            <a:pPr marL="0" indent="0">
              <a:buNone/>
            </a:pPr>
            <a:r>
              <a:rPr lang="en-US" dirty="0">
                <a:hlinkClick r:id="rId4"/>
              </a:rPr>
              <a:t>http://www.greekthai.com</a:t>
            </a:r>
            <a:r>
              <a:rPr lang="en-US" dirty="0" smtClean="0">
                <a:hlinkClick r:id="rId4"/>
              </a:rPr>
              <a:t>/</a:t>
            </a:r>
            <a:endParaRPr lang="el-GR" dirty="0" smtClean="0"/>
          </a:p>
          <a:p>
            <a:endParaRPr lang="el-GR" dirty="0" smtClean="0"/>
          </a:p>
          <a:p>
            <a:endParaRPr lang="en-US" dirty="0"/>
          </a:p>
        </p:txBody>
      </p:sp>
      <p:pic>
        <p:nvPicPr>
          <p:cNvPr id="5" name="Εικόνα 3">
            <a:extLst>
              <a:ext uri="{FF2B5EF4-FFF2-40B4-BE49-F238E27FC236}">
                <a16:creationId xmlns:a16="http://schemas.microsoft.com/office/drawing/2014/main" xmlns="" id="{8FBCCD80-0FBD-4C84-82AD-4950B5D684BA}"/>
              </a:ext>
            </a:extLst>
          </p:cNvPr>
          <p:cNvPicPr>
            <a:picLocks noChangeAspect="1"/>
          </p:cNvPicPr>
          <p:nvPr/>
        </p:nvPicPr>
        <p:blipFill>
          <a:blip r:embed="rId5"/>
          <a:stretch>
            <a:fillRect/>
          </a:stretch>
        </p:blipFill>
        <p:spPr>
          <a:xfrm>
            <a:off x="287868" y="381000"/>
            <a:ext cx="754638" cy="966391"/>
          </a:xfrm>
          <a:prstGeom prst="rect">
            <a:avLst/>
          </a:prstGeom>
        </p:spPr>
      </p:pic>
    </p:spTree>
    <p:extLst>
      <p:ext uri="{BB962C8B-B14F-4D97-AF65-F5344CB8AC3E}">
        <p14:creationId xmlns:p14="http://schemas.microsoft.com/office/powerpoint/2010/main" val="78063583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xmlns="" id="{9C0263C6-E941-4B35-8629-20FE8CEB03E9}"/>
              </a:ext>
            </a:extLst>
          </p:cNvPr>
          <p:cNvSpPr>
            <a:spLocks noGrp="1"/>
          </p:cNvSpPr>
          <p:nvPr>
            <p:ph type="title"/>
          </p:nvPr>
        </p:nvSpPr>
        <p:spPr/>
        <p:txBody>
          <a:bodyPr/>
          <a:lstStyle/>
          <a:p>
            <a:r>
              <a:rPr lang="el-GR" sz="1600" dirty="0"/>
              <a:t>Επιμελητηριακός ‘</a:t>
            </a:r>
            <a:r>
              <a:rPr lang="el-GR" sz="1600" dirty="0" err="1"/>
              <a:t>Ομιλος</a:t>
            </a:r>
            <a:r>
              <a:rPr lang="el-GR" sz="1600" dirty="0"/>
              <a:t> </a:t>
            </a:r>
            <a:r>
              <a:rPr lang="el-GR" sz="1600" dirty="0" err="1"/>
              <a:t>Αναπτυξης</a:t>
            </a:r>
            <a:r>
              <a:rPr lang="el-GR" sz="1600" dirty="0"/>
              <a:t> Ελληνικών Νησιών - Ε.Ο.Α.Ε.Ν.</a:t>
            </a:r>
          </a:p>
        </p:txBody>
      </p:sp>
      <p:sp>
        <p:nvSpPr>
          <p:cNvPr id="5" name="Θέση περιεχομένου 4">
            <a:extLst>
              <a:ext uri="{FF2B5EF4-FFF2-40B4-BE49-F238E27FC236}">
                <a16:creationId xmlns:a16="http://schemas.microsoft.com/office/drawing/2014/main" xmlns="" id="{6E030B26-ABD8-4BD2-8AAF-8CCC07E595E4}"/>
              </a:ext>
            </a:extLst>
          </p:cNvPr>
          <p:cNvSpPr>
            <a:spLocks noGrp="1"/>
          </p:cNvSpPr>
          <p:nvPr>
            <p:ph idx="1"/>
          </p:nvPr>
        </p:nvSpPr>
        <p:spPr/>
        <p:txBody>
          <a:bodyPr>
            <a:normAutofit fontScale="55000" lnSpcReduction="20000"/>
          </a:bodyPr>
          <a:lstStyle/>
          <a:p>
            <a:pPr marL="0" indent="0">
              <a:buNone/>
            </a:pPr>
            <a:r>
              <a:rPr lang="el-GR" sz="3300" u="sng" dirty="0">
                <a:solidFill>
                  <a:srgbClr val="FF0000"/>
                </a:solidFill>
              </a:rPr>
              <a:t>Συμμέτοχή σε </a:t>
            </a:r>
            <a:r>
              <a:rPr lang="el-GR" sz="3300" u="sng" dirty="0" err="1">
                <a:solidFill>
                  <a:srgbClr val="FF0000"/>
                </a:solidFill>
              </a:rPr>
              <a:t>Ευρωπαικά</a:t>
            </a:r>
            <a:r>
              <a:rPr lang="el-GR" sz="3300" u="sng" dirty="0">
                <a:solidFill>
                  <a:srgbClr val="FF0000"/>
                </a:solidFill>
              </a:rPr>
              <a:t> Προγράμματα </a:t>
            </a:r>
          </a:p>
          <a:p>
            <a:r>
              <a:rPr lang="el-GR" dirty="0"/>
              <a:t>Ο Ε.Ο.Α.Ε.Ν. </a:t>
            </a:r>
            <a:r>
              <a:rPr lang="el-GR" dirty="0" err="1"/>
              <a:t>εχει</a:t>
            </a:r>
            <a:r>
              <a:rPr lang="el-GR" dirty="0"/>
              <a:t> συμμετάσχει στην υλοποίηση ποικίλων δράσεων και έργων στην Ελλάδα και την Ευρώπη, στα πλαίσια συγχρηματοδοτούμενων εθνικών και ευρωπαϊκών </a:t>
            </a:r>
            <a:r>
              <a:rPr lang="el-GR" dirty="0" err="1"/>
              <a:t>προγραμμάτων,με</a:t>
            </a:r>
            <a:r>
              <a:rPr lang="el-GR" dirty="0"/>
              <a:t> σκοπό την αξιοποίηση αυτών σε θέματα αναπτυξιακά ,έρευνας και μετάδοσης επιστημονικής γνώσης </a:t>
            </a:r>
            <a:r>
              <a:rPr lang="el-GR" dirty="0" err="1"/>
              <a:t>στίς</a:t>
            </a:r>
            <a:r>
              <a:rPr lang="el-GR" dirty="0"/>
              <a:t> νησιωτικές επιχειρήσεις  μέλη των Επιμελητηρίων μέλη του ΕΟΑΕΝ .Μερικά </a:t>
            </a:r>
            <a:r>
              <a:rPr lang="el-GR" dirty="0" err="1"/>
              <a:t>απο</a:t>
            </a:r>
            <a:r>
              <a:rPr lang="el-GR" dirty="0"/>
              <a:t> αυτά ήταν τα κάτωθι </a:t>
            </a:r>
          </a:p>
          <a:p>
            <a:pPr lvl="0"/>
            <a:r>
              <a:rPr lang="el-GR" dirty="0"/>
              <a:t>SHEEP - A </a:t>
            </a:r>
            <a:r>
              <a:rPr lang="el-GR" dirty="0" err="1"/>
              <a:t>Schools</a:t>
            </a:r>
            <a:r>
              <a:rPr lang="el-GR" dirty="0"/>
              <a:t>' </a:t>
            </a:r>
            <a:r>
              <a:rPr lang="el-GR" dirty="0" err="1"/>
              <a:t>panel</a:t>
            </a:r>
            <a:r>
              <a:rPr lang="el-GR" dirty="0"/>
              <a:t> for High Energy </a:t>
            </a:r>
            <a:r>
              <a:rPr lang="el-GR" dirty="0" err="1"/>
              <a:t>Efficient</a:t>
            </a:r>
            <a:r>
              <a:rPr lang="el-GR" dirty="0"/>
              <a:t> </a:t>
            </a:r>
            <a:r>
              <a:rPr lang="el-GR" dirty="0" err="1"/>
              <a:t>Products</a:t>
            </a:r>
            <a:r>
              <a:rPr lang="el-GR" dirty="0"/>
              <a:t> ( FP7-CIP-IEE-2009 </a:t>
            </a:r>
            <a:r>
              <a:rPr lang="el-GR" dirty="0" err="1"/>
              <a:t>Intelligent</a:t>
            </a:r>
            <a:r>
              <a:rPr lang="el-GR" dirty="0"/>
              <a:t> Energy Europe IEE/09/912/S12.558315) - 2010-2013  </a:t>
            </a:r>
            <a:r>
              <a:rPr lang="el-GR" dirty="0" err="1"/>
              <a:t>Further</a:t>
            </a:r>
            <a:r>
              <a:rPr lang="el-GR" dirty="0"/>
              <a:t> </a:t>
            </a:r>
            <a:r>
              <a:rPr lang="el-GR" dirty="0" err="1"/>
              <a:t>information</a:t>
            </a:r>
            <a:r>
              <a:rPr lang="el-GR" dirty="0"/>
              <a:t>: http://www.aplusplus.eu/ </a:t>
            </a:r>
          </a:p>
          <a:p>
            <a:pPr lvl="0"/>
            <a:r>
              <a:rPr lang="el-GR" dirty="0"/>
              <a:t>PROMOTION 3E - </a:t>
            </a:r>
            <a:r>
              <a:rPr lang="el-GR" dirty="0" err="1"/>
              <a:t>Promotion</a:t>
            </a:r>
            <a:r>
              <a:rPr lang="el-GR" dirty="0"/>
              <a:t> of Energy - </a:t>
            </a:r>
            <a:r>
              <a:rPr lang="el-GR" dirty="0" err="1"/>
              <a:t>Efficient</a:t>
            </a:r>
            <a:r>
              <a:rPr lang="el-GR" dirty="0"/>
              <a:t> </a:t>
            </a:r>
            <a:r>
              <a:rPr lang="el-GR" dirty="0" err="1"/>
              <a:t>appliances</a:t>
            </a:r>
            <a:r>
              <a:rPr lang="el-GR" dirty="0"/>
              <a:t> in Europe (FP7 - CIP - IEE - 2007  </a:t>
            </a:r>
            <a:r>
              <a:rPr lang="el-GR" dirty="0" err="1"/>
              <a:t>Intelligent</a:t>
            </a:r>
            <a:r>
              <a:rPr lang="el-GR" dirty="0"/>
              <a:t> Energy Europe IEE / 07 / 803 / SI2.499429) - 2008-2011 Information: http://www.promotion3e.ips.pt/ </a:t>
            </a:r>
          </a:p>
          <a:p>
            <a:pPr lvl="0"/>
            <a:r>
              <a:rPr lang="el-GR" dirty="0" err="1"/>
              <a:t>InnoNautics</a:t>
            </a:r>
            <a:r>
              <a:rPr lang="el-GR" dirty="0"/>
              <a:t> - </a:t>
            </a:r>
            <a:r>
              <a:rPr lang="el-GR" dirty="0" err="1"/>
              <a:t>Innovation</a:t>
            </a:r>
            <a:r>
              <a:rPr lang="el-GR" dirty="0"/>
              <a:t> for </a:t>
            </a:r>
            <a:r>
              <a:rPr lang="el-GR" dirty="0" err="1"/>
              <a:t>Nautical</a:t>
            </a:r>
            <a:r>
              <a:rPr lang="el-GR" dirty="0"/>
              <a:t> Development </a:t>
            </a:r>
            <a:r>
              <a:rPr lang="el-GR" dirty="0" err="1"/>
              <a:t>Sector</a:t>
            </a:r>
            <a:r>
              <a:rPr lang="el-GR" dirty="0"/>
              <a:t> in the </a:t>
            </a:r>
            <a:r>
              <a:rPr lang="el-GR" dirty="0" err="1"/>
              <a:t>Mediterranean</a:t>
            </a:r>
            <a:r>
              <a:rPr lang="el-GR" dirty="0"/>
              <a:t> </a:t>
            </a:r>
            <a:r>
              <a:rPr lang="el-GR" dirty="0" err="1"/>
              <a:t>Area</a:t>
            </a:r>
            <a:r>
              <a:rPr lang="el-GR" dirty="0"/>
              <a:t> - MED PROGRAM – European </a:t>
            </a:r>
            <a:r>
              <a:rPr lang="el-GR" dirty="0" err="1"/>
              <a:t>Territorial</a:t>
            </a:r>
            <a:r>
              <a:rPr lang="el-GR" dirty="0"/>
              <a:t> Cooperation 2007-2013 - 2G-MED09-164 - 2010-2012 Information: http://www.innonautics.org/ </a:t>
            </a:r>
          </a:p>
          <a:p>
            <a:pPr lvl="0"/>
            <a:r>
              <a:rPr lang="el-GR" dirty="0"/>
              <a:t>“</a:t>
            </a:r>
            <a:r>
              <a:rPr lang="el-GR" dirty="0" err="1"/>
              <a:t>Syn-pratto</a:t>
            </a:r>
            <a:r>
              <a:rPr lang="el-GR" dirty="0"/>
              <a:t>”, </a:t>
            </a:r>
            <a:r>
              <a:rPr lang="el-GR" dirty="0" err="1"/>
              <a:t>Actions</a:t>
            </a:r>
            <a:r>
              <a:rPr lang="el-GR" dirty="0"/>
              <a:t> for </a:t>
            </a:r>
            <a:r>
              <a:rPr lang="el-GR" dirty="0" err="1"/>
              <a:t>openness</a:t>
            </a:r>
            <a:r>
              <a:rPr lang="el-GR" dirty="0"/>
              <a:t> and the </a:t>
            </a:r>
            <a:r>
              <a:rPr lang="el-GR" dirty="0" err="1"/>
              <a:t>promotion</a:t>
            </a:r>
            <a:r>
              <a:rPr lang="el-GR" dirty="0"/>
              <a:t> of </a:t>
            </a:r>
            <a:r>
              <a:rPr lang="el-GR" dirty="0" err="1"/>
              <a:t>island</a:t>
            </a:r>
            <a:r>
              <a:rPr lang="el-GR" dirty="0"/>
              <a:t> </a:t>
            </a:r>
            <a:r>
              <a:rPr lang="el-GR" dirty="0" err="1"/>
              <a:t>enterprises</a:t>
            </a:r>
            <a:r>
              <a:rPr lang="el-GR" dirty="0"/>
              <a:t> in the Aegean and Cyprus” European </a:t>
            </a:r>
            <a:r>
              <a:rPr lang="el-GR" dirty="0" err="1"/>
              <a:t>Territorial</a:t>
            </a:r>
            <a:r>
              <a:rPr lang="el-GR" dirty="0"/>
              <a:t> Cooperation Programme, INTERREG 2007-2013-- Κ3_01_02- 2012-2014</a:t>
            </a:r>
          </a:p>
          <a:p>
            <a:pPr lvl="0"/>
            <a:r>
              <a:rPr lang="el-GR" dirty="0"/>
              <a:t>“</a:t>
            </a:r>
            <a:r>
              <a:rPr lang="el-GR" dirty="0" err="1"/>
              <a:t>Supporting</a:t>
            </a:r>
            <a:r>
              <a:rPr lang="el-GR" dirty="0"/>
              <a:t> the </a:t>
            </a:r>
            <a:r>
              <a:rPr lang="el-GR" dirty="0" err="1"/>
              <a:t>employment</a:t>
            </a:r>
            <a:r>
              <a:rPr lang="el-GR" dirty="0"/>
              <a:t> of </a:t>
            </a:r>
            <a:r>
              <a:rPr lang="el-GR" dirty="0" err="1"/>
              <a:t>vulnerable</a:t>
            </a:r>
            <a:r>
              <a:rPr lang="el-GR" dirty="0"/>
              <a:t> </a:t>
            </a:r>
            <a:r>
              <a:rPr lang="el-GR" dirty="0" err="1"/>
              <a:t>social</a:t>
            </a:r>
            <a:r>
              <a:rPr lang="el-GR" dirty="0"/>
              <a:t> </a:t>
            </a:r>
            <a:r>
              <a:rPr lang="el-GR" dirty="0" err="1"/>
              <a:t>groups</a:t>
            </a:r>
            <a:r>
              <a:rPr lang="el-GR" dirty="0"/>
              <a:t> in the </a:t>
            </a:r>
            <a:r>
              <a:rPr lang="el-GR" dirty="0" err="1"/>
              <a:t>regional</a:t>
            </a:r>
            <a:r>
              <a:rPr lang="el-GR" dirty="0"/>
              <a:t> </a:t>
            </a:r>
            <a:r>
              <a:rPr lang="el-GR" dirty="0" err="1"/>
              <a:t>unit</a:t>
            </a:r>
            <a:r>
              <a:rPr lang="el-GR" dirty="0"/>
              <a:t> of </a:t>
            </a:r>
            <a:r>
              <a:rPr lang="el-GR" dirty="0" err="1"/>
              <a:t>Chios</a:t>
            </a:r>
            <a:r>
              <a:rPr lang="el-GR" dirty="0"/>
              <a:t>” – </a:t>
            </a:r>
            <a:r>
              <a:rPr lang="el-GR" dirty="0" err="1"/>
              <a:t>Operational</a:t>
            </a:r>
            <a:r>
              <a:rPr lang="el-GR" dirty="0"/>
              <a:t> Programme “Development of </a:t>
            </a:r>
            <a:r>
              <a:rPr lang="el-GR" dirty="0" err="1"/>
              <a:t>human</a:t>
            </a:r>
            <a:r>
              <a:rPr lang="el-GR" dirty="0"/>
              <a:t> </a:t>
            </a:r>
            <a:r>
              <a:rPr lang="el-GR" dirty="0" err="1"/>
              <a:t>resources</a:t>
            </a:r>
            <a:r>
              <a:rPr lang="el-GR" dirty="0"/>
              <a:t> 2007- 2013” European Social Programme TOPEKO </a:t>
            </a:r>
            <a:r>
              <a:rPr lang="el-GR" dirty="0" err="1"/>
              <a:t>Action</a:t>
            </a:r>
            <a:r>
              <a:rPr lang="el-GR" dirty="0"/>
              <a:t> 3: “</a:t>
            </a:r>
            <a:r>
              <a:rPr lang="el-GR" dirty="0" err="1"/>
              <a:t>Local</a:t>
            </a:r>
            <a:r>
              <a:rPr lang="el-GR" dirty="0"/>
              <a:t> </a:t>
            </a:r>
            <a:r>
              <a:rPr lang="el-GR" dirty="0" err="1"/>
              <a:t>social</a:t>
            </a:r>
            <a:r>
              <a:rPr lang="el-GR" dirty="0"/>
              <a:t> </a:t>
            </a:r>
            <a:r>
              <a:rPr lang="el-GR" dirty="0" err="1"/>
              <a:t>integration</a:t>
            </a:r>
            <a:r>
              <a:rPr lang="el-GR" dirty="0"/>
              <a:t> </a:t>
            </a:r>
            <a:r>
              <a:rPr lang="el-GR" dirty="0" err="1"/>
              <a:t>actions</a:t>
            </a:r>
            <a:r>
              <a:rPr lang="el-GR" dirty="0"/>
              <a:t> for </a:t>
            </a:r>
            <a:r>
              <a:rPr lang="el-GR" dirty="0" err="1"/>
              <a:t>vulnerable</a:t>
            </a:r>
            <a:r>
              <a:rPr lang="el-GR" dirty="0"/>
              <a:t> </a:t>
            </a:r>
            <a:r>
              <a:rPr lang="el-GR" dirty="0" err="1"/>
              <a:t>groups</a:t>
            </a:r>
            <a:r>
              <a:rPr lang="el-GR" dirty="0"/>
              <a:t>” - MIS 375490 - 2012-2014</a:t>
            </a:r>
          </a:p>
          <a:p>
            <a:endParaRPr lang="el-GR" dirty="0"/>
          </a:p>
        </p:txBody>
      </p:sp>
      <p:pic>
        <p:nvPicPr>
          <p:cNvPr id="2" name="Εικόνα 1">
            <a:extLst>
              <a:ext uri="{FF2B5EF4-FFF2-40B4-BE49-F238E27FC236}">
                <a16:creationId xmlns:a16="http://schemas.microsoft.com/office/drawing/2014/main" xmlns="" id="{E2DAC716-D83D-4439-99D1-CDA9AF990279}"/>
              </a:ext>
            </a:extLst>
          </p:cNvPr>
          <p:cNvPicPr>
            <a:picLocks noChangeAspect="1"/>
          </p:cNvPicPr>
          <p:nvPr/>
        </p:nvPicPr>
        <p:blipFill>
          <a:blip r:embed="rId2"/>
          <a:stretch>
            <a:fillRect/>
          </a:stretch>
        </p:blipFill>
        <p:spPr>
          <a:xfrm>
            <a:off x="192928" y="760866"/>
            <a:ext cx="786452" cy="1329043"/>
          </a:xfrm>
          <a:prstGeom prst="rect">
            <a:avLst/>
          </a:prstGeom>
        </p:spPr>
      </p:pic>
    </p:spTree>
    <p:extLst>
      <p:ext uri="{BB962C8B-B14F-4D97-AF65-F5344CB8AC3E}">
        <p14:creationId xmlns:p14="http://schemas.microsoft.com/office/powerpoint/2010/main" val="20459870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chor="ctr"/>
          <a:lstStyle/>
          <a:p>
            <a:pPr algn="ctr"/>
            <a:r>
              <a:rPr lang="el-GR" sz="1600" dirty="0"/>
              <a:t>Επιμελητηριακός ‘</a:t>
            </a:r>
            <a:r>
              <a:rPr lang="el-GR" sz="1600" dirty="0" err="1"/>
              <a:t>Ομιλος</a:t>
            </a:r>
            <a:r>
              <a:rPr lang="el-GR" sz="1600" dirty="0"/>
              <a:t> </a:t>
            </a:r>
            <a:r>
              <a:rPr lang="el-GR" sz="1600" dirty="0" err="1"/>
              <a:t>Αναπτυξης</a:t>
            </a:r>
            <a:r>
              <a:rPr lang="el-GR" sz="1600" dirty="0"/>
              <a:t> Ελληνικών Νησιών - Ε.Ο.Α.Ε.Ν.</a:t>
            </a:r>
            <a:r>
              <a:rPr lang="en-US" sz="1600" dirty="0"/>
              <a:t/>
            </a:r>
            <a:br>
              <a:rPr lang="en-US" sz="1600" dirty="0"/>
            </a:br>
            <a:endParaRPr lang="en-US" sz="1600" dirty="0">
              <a:solidFill>
                <a:srgbClr val="000000"/>
              </a:solidFill>
            </a:endParaRPr>
          </a:p>
        </p:txBody>
      </p:sp>
      <p:pic>
        <p:nvPicPr>
          <p:cNvPr id="9" name="Content Placeholder 8" descr="COVER.jpg"/>
          <p:cNvPicPr>
            <a:picLocks noGrp="1" noChangeAspect="1"/>
          </p:cNvPicPr>
          <p:nvPr>
            <p:ph sz="half" idx="1"/>
          </p:nvPr>
        </p:nvPicPr>
        <p:blipFill>
          <a:blip r:embed="rId2" cstate="email">
            <a:extLst>
              <a:ext uri="{28A0092B-C50C-407E-A947-70E740481C1C}">
                <a14:useLocalDpi xmlns:a14="http://schemas.microsoft.com/office/drawing/2010/main" val="0"/>
              </a:ext>
            </a:extLst>
          </a:blip>
          <a:stretch>
            <a:fillRect/>
          </a:stretch>
        </p:blipFill>
        <p:spPr>
          <a:xfrm>
            <a:off x="2538816" y="1331059"/>
            <a:ext cx="2168651" cy="2936141"/>
          </a:xfrm>
        </p:spPr>
      </p:pic>
      <p:sp>
        <p:nvSpPr>
          <p:cNvPr id="4" name="Θέση περιεχομένου 3">
            <a:extLst>
              <a:ext uri="{FF2B5EF4-FFF2-40B4-BE49-F238E27FC236}">
                <a16:creationId xmlns:a16="http://schemas.microsoft.com/office/drawing/2014/main" xmlns="" id="{D33AD3F7-BE3D-401D-A2AF-5E599DFB005F}"/>
              </a:ext>
            </a:extLst>
          </p:cNvPr>
          <p:cNvSpPr>
            <a:spLocks noGrp="1"/>
          </p:cNvSpPr>
          <p:nvPr>
            <p:ph sz="half" idx="13"/>
          </p:nvPr>
        </p:nvSpPr>
        <p:spPr>
          <a:xfrm>
            <a:off x="779462" y="5251938"/>
            <a:ext cx="7585076" cy="797278"/>
          </a:xfrm>
        </p:spPr>
        <p:txBody>
          <a:bodyPr>
            <a:normAutofit fontScale="62500" lnSpcReduction="20000"/>
          </a:bodyPr>
          <a:lstStyle/>
          <a:p>
            <a:pPr marL="0" lvl="0" indent="0" algn="ctr">
              <a:spcBef>
                <a:spcPts val="0"/>
              </a:spcBef>
              <a:buNone/>
            </a:pPr>
            <a:r>
              <a:rPr lang="el-GR" sz="3400" dirty="0">
                <a:solidFill>
                  <a:srgbClr val="000000"/>
                </a:solidFill>
              </a:rPr>
              <a:t>Επετειακό Λεύκωμα Ε.Ο.Α.Ε.Ν 1994-2016</a:t>
            </a:r>
            <a:endParaRPr lang="el-GR" sz="3400" dirty="0">
              <a:solidFill>
                <a:prstClr val="black"/>
              </a:solidFill>
            </a:endParaRPr>
          </a:p>
          <a:p>
            <a:r>
              <a:rPr lang="el-GR" u="sng" dirty="0">
                <a:hlinkClick r:id="rId3"/>
              </a:rPr>
              <a:t>http://www.eoaen.com/sites/default/files/telikomikro.pdf</a:t>
            </a:r>
            <a:endParaRPr lang="el-GR" dirty="0"/>
          </a:p>
        </p:txBody>
      </p:sp>
      <p:sp>
        <p:nvSpPr>
          <p:cNvPr id="2" name="Ορθογώνιο 1">
            <a:extLst>
              <a:ext uri="{FF2B5EF4-FFF2-40B4-BE49-F238E27FC236}">
                <a16:creationId xmlns:a16="http://schemas.microsoft.com/office/drawing/2014/main" xmlns="" id="{69911754-FA14-4A97-924C-7A14E2624923}"/>
              </a:ext>
            </a:extLst>
          </p:cNvPr>
          <p:cNvSpPr/>
          <p:nvPr/>
        </p:nvSpPr>
        <p:spPr>
          <a:xfrm>
            <a:off x="2354085" y="3244334"/>
            <a:ext cx="184731" cy="369332"/>
          </a:xfrm>
          <a:prstGeom prst="rect">
            <a:avLst/>
          </a:prstGeom>
        </p:spPr>
        <p:txBody>
          <a:bodyPr wrap="none">
            <a:spAutoFit/>
          </a:bodyPr>
          <a:lstStyle/>
          <a:p>
            <a:endParaRPr lang="el-GR" dirty="0"/>
          </a:p>
        </p:txBody>
      </p:sp>
      <p:pic>
        <p:nvPicPr>
          <p:cNvPr id="3" name="Εικόνα 2">
            <a:extLst>
              <a:ext uri="{FF2B5EF4-FFF2-40B4-BE49-F238E27FC236}">
                <a16:creationId xmlns:a16="http://schemas.microsoft.com/office/drawing/2014/main" xmlns="" id="{B08E87D3-FDD8-4CD7-A0EB-075845B6C092}"/>
              </a:ext>
            </a:extLst>
          </p:cNvPr>
          <p:cNvPicPr>
            <a:picLocks noChangeAspect="1"/>
          </p:cNvPicPr>
          <p:nvPr/>
        </p:nvPicPr>
        <p:blipFill>
          <a:blip r:embed="rId4"/>
          <a:stretch>
            <a:fillRect/>
          </a:stretch>
        </p:blipFill>
        <p:spPr>
          <a:xfrm>
            <a:off x="258209" y="131983"/>
            <a:ext cx="1042506" cy="1542422"/>
          </a:xfrm>
          <a:prstGeom prst="rect">
            <a:avLst/>
          </a:prstGeom>
        </p:spPr>
      </p:pic>
    </p:spTree>
    <p:extLst>
      <p:ext uri="{BB962C8B-B14F-4D97-AF65-F5344CB8AC3E}">
        <p14:creationId xmlns:p14="http://schemas.microsoft.com/office/powerpoint/2010/main" val="341299541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968</TotalTime>
  <Words>1129</Words>
  <Application>Microsoft Macintosh PowerPoint</Application>
  <PresentationFormat>On-screen Show (4:3)</PresentationFormat>
  <Paragraphs>157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Revolution</vt:lpstr>
      <vt:lpstr>     </vt:lpstr>
      <vt:lpstr>Επιμελητηριακός Όμιλος Ανάπτυξης Ελληνικών Νησιών - Ε.Ο.Α.Ε.Ν.</vt:lpstr>
      <vt:lpstr>Επιμελητηριακός ‘Ομιλος Αναπτυξης Ελληνικών Νησιών - Ε.Ο.Α.Ε.Ν.</vt:lpstr>
      <vt:lpstr>PowerPoint Presentation</vt:lpstr>
      <vt:lpstr>Επιμελητηριακός ‘Ομιλος Αναπτυξης Ελληνικών Νησιών - Ε.Ο.Α.Ε.Ν. </vt:lpstr>
      <vt:lpstr>Επιμελητηριακός ‘Ομιλος Αναπτυξης Ελληνικών Νησιών - Ε.Ο.Α.Ε.Ν.</vt:lpstr>
      <vt:lpstr>Επιμελητηριακός ‘Ομιλος Αναπτυξης Ελληνικών Νησιών - Ε.Ο.Α.Ε.Ν.</vt:lpstr>
      <vt:lpstr>Επιμελητηριακός ‘Ομιλος Αναπτυξης Ελληνικών Νησιών - Ε.Ο.Α.Ε.Ν.</vt:lpstr>
      <vt:lpstr>Επιμελητηριακός ‘Ομιλος Αναπτυξης Ελληνικών Νησιών - Ε.Ο.Α.Ε.Ν. </vt:lpstr>
      <vt:lpstr>Επιμελητηριακός ‘Ομιλος Αναπτυξης Ελληνικών Νησιών - Ε.Ο.Α.Ε.Ν. </vt:lpstr>
      <vt:lpstr>    Επιμελητηριακός ‘Ομιλος Αναπτυξης Ελληνικών Νησιών - Ε.Ο.Α.Ε.Ν. </vt:lpstr>
      <vt:lpstr>Καλή Επιτυχία Ευχαριστώ!</vt:lpstr>
      <vt:lpstr>      Επιμελητηριακός ‘Ομιλος Αναπτυξης Ελληνικών Νησιών - Ε.Ο.Α.Ε.Ν.  </vt:lpstr>
      <vt:lpstr>Επιμελητηριακός ‘Ομιλος Αναπτυξης Ελληνικών Νησιών - Ε.Ο.Α.Ε.Ν. </vt:lpstr>
      <vt:lpstr>       Επιμελητηριακός ‘Ομιλος Αναπτυξης Ελληνικών Νησιών - Ε.Ο.Α.Ε.Ν. </vt:lpstr>
      <vt:lpstr>Επιμελητηριακός ‘Ομιλος Αναπτυξης Ελληνικών Νησιών - Ε.Ο.Α.Ε.Ν. </vt:lpstr>
      <vt:lpstr> Επιμελητηριακός ‘Ομιλος Αναπτυξης Ελληνικών Νησιών - Ε.Ο.Α.Ε.Ν. </vt:lpstr>
      <vt:lpstr>Επιμελητηριακός ‘Ομιλος Αναπτυξης Ελληνικών Νησιών - Ε.Ο.Α.Ε.Ν. </vt:lpstr>
      <vt:lpstr>Επιμελητηριακός ‘Ομιλος Αναπτυξης Ελληνικών Νησιών - Ε.Ο.Α.Ε.Ν. </vt:lpstr>
      <vt:lpstr>Επιμελητηριακός ‘Ομιλος Αναπτυξης Ελληνικών Νησιών - Ε.Ο.Α.Ε.Ν.</vt:lpstr>
      <vt:lpstr>Καλή Επιτυχία Ευχαριστώ!</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ΚΥΚΛΙΚΗ ΟΙΚΟΝΟΜΙΑ  στη νησιωτική επιχειρηματικότητα: Προβλήματα &amp; Προοπτικές   </dc:title>
  <dc:creator>macuser</dc:creator>
  <cp:lastModifiedBy>macuser</cp:lastModifiedBy>
  <cp:revision>118</cp:revision>
  <dcterms:created xsi:type="dcterms:W3CDTF">2017-05-22T15:22:15Z</dcterms:created>
  <dcterms:modified xsi:type="dcterms:W3CDTF">2017-11-03T14:26:46Z</dcterms:modified>
</cp:coreProperties>
</file>