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9" r:id="rId9"/>
    <p:sldId id="260" r:id="rId10"/>
    <p:sldId id="261" r:id="rId11"/>
    <p:sldId id="264" r:id="rId12"/>
    <p:sldId id="27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896"/>
    <a:srgbClr val="990033"/>
    <a:srgbClr val="A50021"/>
    <a:srgbClr val="FFFFFF"/>
    <a:srgbClr val="800000"/>
    <a:srgbClr val="663300"/>
    <a:srgbClr val="99663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7" d="100"/>
          <a:sy n="107" d="100"/>
        </p:scale>
        <p:origin x="-9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40F1A-FF29-4758-A20D-B2ED6781E0E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2AC371F-93DB-4FFC-A2AA-B9B7224CEB1E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l-GR" sz="4000" dirty="0" smtClean="0"/>
            <a:t>40%</a:t>
          </a:r>
          <a:r>
            <a:rPr lang="el-GR" sz="2400" dirty="0" smtClean="0"/>
            <a:t> ΠΕΡΙΚΟΠΗ ΠΟΣΟΥ</a:t>
          </a:r>
        </a:p>
        <a:p>
          <a:pPr>
            <a:spcAft>
              <a:spcPts val="0"/>
            </a:spcAft>
          </a:pPr>
          <a:r>
            <a:rPr lang="el-GR" sz="2400" dirty="0" smtClean="0"/>
            <a:t>ΕΠΙΧΟΡΗΓΗΣΗΣ </a:t>
          </a:r>
          <a:r>
            <a:rPr lang="el-GR" sz="3600" dirty="0" smtClean="0"/>
            <a:t>2015</a:t>
          </a:r>
        </a:p>
      </dgm:t>
    </dgm:pt>
    <dgm:pt modelId="{21B7D849-9D2E-44C6-8BBF-14757481E54F}" type="parTrans" cxnId="{2C9DD6D7-FA1B-4C3C-A181-8BB6DEED6C4F}">
      <dgm:prSet/>
      <dgm:spPr/>
      <dgm:t>
        <a:bodyPr/>
        <a:lstStyle/>
        <a:p>
          <a:endParaRPr lang="el-GR"/>
        </a:p>
      </dgm:t>
    </dgm:pt>
    <dgm:pt modelId="{43BB25A0-320A-43ED-9E63-88DBA048845E}" type="sibTrans" cxnId="{2C9DD6D7-FA1B-4C3C-A181-8BB6DEED6C4F}">
      <dgm:prSet/>
      <dgm:spPr/>
      <dgm:t>
        <a:bodyPr/>
        <a:lstStyle/>
        <a:p>
          <a:endParaRPr lang="el-GR"/>
        </a:p>
      </dgm:t>
    </dgm:pt>
    <dgm:pt modelId="{CC49FCF0-FE03-4039-B2BB-E52316146F4A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l-GR" sz="2400" dirty="0" smtClean="0"/>
            <a:t>ΟΙΚΟΝΟΜΙΚΟ</a:t>
          </a:r>
        </a:p>
        <a:p>
          <a:pPr>
            <a:spcAft>
              <a:spcPts val="0"/>
            </a:spcAft>
          </a:pPr>
          <a:r>
            <a:rPr lang="el-GR" sz="2400" dirty="0" smtClean="0"/>
            <a:t>ΑΔΙΕΞΟΔΟ</a:t>
          </a:r>
        </a:p>
        <a:p>
          <a:pPr>
            <a:spcAft>
              <a:spcPct val="35000"/>
            </a:spcAft>
          </a:pPr>
          <a:endParaRPr lang="el-GR" sz="2400" dirty="0"/>
        </a:p>
      </dgm:t>
    </dgm:pt>
    <dgm:pt modelId="{6270BE2D-1C21-4FDD-BD0D-95E7416923DB}" type="parTrans" cxnId="{AA053D35-C356-442C-964E-C74EDCA14C20}">
      <dgm:prSet/>
      <dgm:spPr/>
      <dgm:t>
        <a:bodyPr/>
        <a:lstStyle/>
        <a:p>
          <a:endParaRPr lang="el-GR"/>
        </a:p>
      </dgm:t>
    </dgm:pt>
    <dgm:pt modelId="{A29C7CCF-8BE9-4A1D-9ABC-BC49AC3859CB}" type="sibTrans" cxnId="{AA053D35-C356-442C-964E-C74EDCA14C20}">
      <dgm:prSet/>
      <dgm:spPr/>
      <dgm:t>
        <a:bodyPr/>
        <a:lstStyle/>
        <a:p>
          <a:endParaRPr lang="el-GR"/>
        </a:p>
      </dgm:t>
    </dgm:pt>
    <dgm:pt modelId="{60E7EFAC-F1F3-4C6B-A157-54015CC509DB}">
      <dgm:prSet phldrT="[Κείμενο]" custT="1"/>
      <dgm:spPr/>
      <dgm:t>
        <a:bodyPr/>
        <a:lstStyle/>
        <a:p>
          <a:r>
            <a:rPr lang="el-GR" sz="1600" dirty="0" smtClean="0"/>
            <a:t>Οφειλές σε Δημόσια Ταμεία</a:t>
          </a:r>
          <a:endParaRPr lang="el-GR" sz="1600" dirty="0"/>
        </a:p>
      </dgm:t>
    </dgm:pt>
    <dgm:pt modelId="{1D7BED2B-56A5-48E0-810C-0514C7181805}" type="parTrans" cxnId="{6A2B5032-6DE4-45E7-ABDD-A99332B2DCD0}">
      <dgm:prSet/>
      <dgm:spPr/>
      <dgm:t>
        <a:bodyPr/>
        <a:lstStyle/>
        <a:p>
          <a:endParaRPr lang="el-GR"/>
        </a:p>
      </dgm:t>
    </dgm:pt>
    <dgm:pt modelId="{4995C739-3AC0-472B-B364-92F35A34D6D0}" type="sibTrans" cxnId="{6A2B5032-6DE4-45E7-ABDD-A99332B2DCD0}">
      <dgm:prSet/>
      <dgm:spPr/>
      <dgm:t>
        <a:bodyPr/>
        <a:lstStyle/>
        <a:p>
          <a:endParaRPr lang="el-GR"/>
        </a:p>
      </dgm:t>
    </dgm:pt>
    <dgm:pt modelId="{7E065C97-4BA7-49F8-BE3A-BBE4F44F671D}">
      <dgm:prSet phldrT="[Κείμενο]" custT="1"/>
      <dgm:spPr/>
      <dgm:t>
        <a:bodyPr/>
        <a:lstStyle/>
        <a:p>
          <a:r>
            <a:rPr lang="el-GR" sz="2400" dirty="0" smtClean="0"/>
            <a:t>ΛΕΙΤΟΥΡΓΙΚΑ </a:t>
          </a:r>
        </a:p>
        <a:p>
          <a:r>
            <a:rPr lang="el-GR" sz="2400" dirty="0" smtClean="0"/>
            <a:t>ΕΞΟΔΑ</a:t>
          </a:r>
          <a:endParaRPr lang="el-GR" sz="2400" dirty="0"/>
        </a:p>
      </dgm:t>
    </dgm:pt>
    <dgm:pt modelId="{77F18504-4645-4FEE-89E8-033059E9A94A}" type="parTrans" cxnId="{E5A29164-4745-4F07-A33B-D873EBDABB28}">
      <dgm:prSet/>
      <dgm:spPr/>
      <dgm:t>
        <a:bodyPr/>
        <a:lstStyle/>
        <a:p>
          <a:endParaRPr lang="el-GR"/>
        </a:p>
      </dgm:t>
    </dgm:pt>
    <dgm:pt modelId="{1DC3158D-060F-4976-9A5E-0DC052303407}" type="sibTrans" cxnId="{E5A29164-4745-4F07-A33B-D873EBDABB28}">
      <dgm:prSet/>
      <dgm:spPr/>
      <dgm:t>
        <a:bodyPr/>
        <a:lstStyle/>
        <a:p>
          <a:endParaRPr lang="el-GR"/>
        </a:p>
      </dgm:t>
    </dgm:pt>
    <dgm:pt modelId="{83CAFEC3-EBD9-415E-8CC1-59E5CEB286F7}">
      <dgm:prSet phldrT="[Κείμενο]" custT="1"/>
      <dgm:spPr/>
      <dgm:t>
        <a:bodyPr/>
        <a:lstStyle/>
        <a:p>
          <a:r>
            <a:rPr lang="el-GR" sz="1600" dirty="0" smtClean="0"/>
            <a:t>Δεν υπάρχουν υλικά </a:t>
          </a:r>
          <a:r>
            <a:rPr lang="el-GR" sz="1600" smtClean="0"/>
            <a:t>(π.χ.ξύλο </a:t>
          </a:r>
          <a:r>
            <a:rPr lang="el-GR" sz="1600" dirty="0" smtClean="0"/>
            <a:t>– πηλός)  </a:t>
          </a:r>
          <a:endParaRPr lang="el-GR" sz="1600" dirty="0"/>
        </a:p>
      </dgm:t>
    </dgm:pt>
    <dgm:pt modelId="{8D65CE3A-1A33-4139-B78B-90CF8EAA9842}" type="parTrans" cxnId="{F86E457A-4C98-4952-97FB-01D15D80DEC2}">
      <dgm:prSet/>
      <dgm:spPr/>
      <dgm:t>
        <a:bodyPr/>
        <a:lstStyle/>
        <a:p>
          <a:endParaRPr lang="el-GR"/>
        </a:p>
      </dgm:t>
    </dgm:pt>
    <dgm:pt modelId="{7270A181-2EF5-4E03-B3C9-E0AB81E08C24}" type="sibTrans" cxnId="{F86E457A-4C98-4952-97FB-01D15D80DEC2}">
      <dgm:prSet/>
      <dgm:spPr/>
      <dgm:t>
        <a:bodyPr/>
        <a:lstStyle/>
        <a:p>
          <a:endParaRPr lang="el-GR"/>
        </a:p>
      </dgm:t>
    </dgm:pt>
    <dgm:pt modelId="{1A09D967-791A-4903-9D32-C794D4560664}">
      <dgm:prSet phldrT="[Κείμενο]" custT="1"/>
      <dgm:spPr/>
      <dgm:t>
        <a:bodyPr/>
        <a:lstStyle/>
        <a:p>
          <a:r>
            <a:rPr lang="el-GR" sz="1600" dirty="0" smtClean="0"/>
            <a:t>Αδυναμία πληρωμής προσωπικού</a:t>
          </a:r>
          <a:endParaRPr lang="el-GR" sz="1600" dirty="0"/>
        </a:p>
      </dgm:t>
    </dgm:pt>
    <dgm:pt modelId="{E54FB72C-CE30-4142-A869-DF97220A6A76}" type="parTrans" cxnId="{51D06C2E-CDD8-4E0C-B4B8-63FD5EDA9D85}">
      <dgm:prSet/>
      <dgm:spPr/>
      <dgm:t>
        <a:bodyPr/>
        <a:lstStyle/>
        <a:p>
          <a:endParaRPr lang="el-GR"/>
        </a:p>
      </dgm:t>
    </dgm:pt>
    <dgm:pt modelId="{6B332588-AEEE-4D5C-8E93-A556E35255CC}" type="sibTrans" cxnId="{51D06C2E-CDD8-4E0C-B4B8-63FD5EDA9D85}">
      <dgm:prSet/>
      <dgm:spPr/>
      <dgm:t>
        <a:bodyPr/>
        <a:lstStyle/>
        <a:p>
          <a:endParaRPr lang="el-GR"/>
        </a:p>
      </dgm:t>
    </dgm:pt>
    <dgm:pt modelId="{1A026E2A-C153-418B-85BE-3858C0B97A8E}">
      <dgm:prSet phldrT="[Κείμενο]" custT="1"/>
      <dgm:spPr/>
      <dgm:t>
        <a:bodyPr/>
        <a:lstStyle/>
        <a:p>
          <a:r>
            <a:rPr lang="el-GR" sz="1600" dirty="0" smtClean="0"/>
            <a:t>Δεν επαρκεί η γραφική ύλη</a:t>
          </a:r>
          <a:endParaRPr lang="el-GR" sz="1600" dirty="0"/>
        </a:p>
      </dgm:t>
    </dgm:pt>
    <dgm:pt modelId="{8C38D263-97C5-444E-9639-B636ACEEBFCD}" type="parTrans" cxnId="{0525FAAF-0DEF-493F-B669-40AC67D35F21}">
      <dgm:prSet/>
      <dgm:spPr/>
      <dgm:t>
        <a:bodyPr/>
        <a:lstStyle/>
        <a:p>
          <a:endParaRPr lang="el-GR"/>
        </a:p>
      </dgm:t>
    </dgm:pt>
    <dgm:pt modelId="{176898DC-9EF6-4111-B6EF-5BF5A832E569}" type="sibTrans" cxnId="{0525FAAF-0DEF-493F-B669-40AC67D35F21}">
      <dgm:prSet/>
      <dgm:spPr/>
      <dgm:t>
        <a:bodyPr/>
        <a:lstStyle/>
        <a:p>
          <a:endParaRPr lang="el-GR"/>
        </a:p>
      </dgm:t>
    </dgm:pt>
    <dgm:pt modelId="{9C92668E-2311-4925-883E-FEA3D5D5CB33}">
      <dgm:prSet phldrT="[Κείμενο]" custT="1"/>
      <dgm:spPr/>
      <dgm:t>
        <a:bodyPr/>
        <a:lstStyle/>
        <a:p>
          <a:r>
            <a:rPr lang="el-GR" sz="1600" dirty="0" smtClean="0"/>
            <a:t>Αδυναμία εξοπλισμού χώρου με ηλεκτρονικές – ηλεκτρικές συσκευές.</a:t>
          </a:r>
          <a:endParaRPr lang="el-GR" sz="1600" dirty="0"/>
        </a:p>
      </dgm:t>
    </dgm:pt>
    <dgm:pt modelId="{E21B88F1-1AE7-4E69-89B2-D5BDE31FD0C4}" type="parTrans" cxnId="{FA0217EC-1D58-4CB3-B79B-B4E0F3E83FB4}">
      <dgm:prSet/>
      <dgm:spPr/>
      <dgm:t>
        <a:bodyPr/>
        <a:lstStyle/>
        <a:p>
          <a:endParaRPr lang="el-GR"/>
        </a:p>
      </dgm:t>
    </dgm:pt>
    <dgm:pt modelId="{E043CC53-4D76-4BFC-8BF5-DFE2EAFF9B04}" type="sibTrans" cxnId="{FA0217EC-1D58-4CB3-B79B-B4E0F3E83FB4}">
      <dgm:prSet/>
      <dgm:spPr/>
      <dgm:t>
        <a:bodyPr/>
        <a:lstStyle/>
        <a:p>
          <a:endParaRPr lang="el-GR"/>
        </a:p>
      </dgm:t>
    </dgm:pt>
    <dgm:pt modelId="{C48DA3AD-EB32-4827-98DA-A8015259DCA1}" type="pres">
      <dgm:prSet presAssocID="{9EE40F1A-FF29-4758-A20D-B2ED6781E0E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DA08C587-F166-4C9F-B4B9-8B94A5608F28}" type="pres">
      <dgm:prSet presAssocID="{B2AC371F-93DB-4FFC-A2AA-B9B7224CEB1E}" presName="composite" presStyleCnt="0"/>
      <dgm:spPr/>
    </dgm:pt>
    <dgm:pt modelId="{11CC6DDD-F44C-4114-9B76-146488964F40}" type="pres">
      <dgm:prSet presAssocID="{B2AC371F-93DB-4FFC-A2AA-B9B7224CEB1E}" presName="bentUpArrow1" presStyleLbl="alignImgPlace1" presStyleIdx="0" presStyleCnt="2" custLinFactNeighborX="-89242" custLinFactNeighborY="-34386"/>
      <dgm:spPr/>
    </dgm:pt>
    <dgm:pt modelId="{EE400E98-FFB4-4E90-98AE-00522342A58A}" type="pres">
      <dgm:prSet presAssocID="{B2AC371F-93DB-4FFC-A2AA-B9B7224CEB1E}" presName="ParentText" presStyleLbl="node1" presStyleIdx="0" presStyleCnt="3" custScaleX="234542" custScaleY="129258" custLinFactNeighborX="71222" custLinFactNeighborY="-32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11AD4E-1940-4BB4-AA95-9249DF4D6C63}" type="pres">
      <dgm:prSet presAssocID="{B2AC371F-93DB-4FFC-A2AA-B9B7224CEB1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085885-67E0-4632-AAA7-E4CAAAFCFD95}" type="pres">
      <dgm:prSet presAssocID="{43BB25A0-320A-43ED-9E63-88DBA048845E}" presName="sibTrans" presStyleCnt="0"/>
      <dgm:spPr/>
    </dgm:pt>
    <dgm:pt modelId="{4EFF48BE-79B5-477D-97EF-A137A630480C}" type="pres">
      <dgm:prSet presAssocID="{CC49FCF0-FE03-4039-B2BB-E52316146F4A}" presName="composite" presStyleCnt="0"/>
      <dgm:spPr/>
    </dgm:pt>
    <dgm:pt modelId="{72820C18-7C1B-4A76-8BA7-B400A2B3E0D1}" type="pres">
      <dgm:prSet presAssocID="{CC49FCF0-FE03-4039-B2BB-E52316146F4A}" presName="bentUpArrow1" presStyleLbl="alignImgPlace1" presStyleIdx="1" presStyleCnt="2" custLinFactX="-58100" custLinFactNeighborX="-100000" custLinFactNeighborY="-17121"/>
      <dgm:spPr/>
    </dgm:pt>
    <dgm:pt modelId="{B0E354A0-3D14-43BE-BD9C-A9CCBF07F39E}" type="pres">
      <dgm:prSet presAssocID="{CC49FCF0-FE03-4039-B2BB-E52316146F4A}" presName="ParentText" presStyleLbl="node1" presStyleIdx="1" presStyleCnt="3" custScaleX="166210" custScaleY="111765" custLinFactNeighborX="-19986" custLinFactNeighborY="40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FD62C2-C4F4-4EDE-BBB8-11C7BB756C9C}" type="pres">
      <dgm:prSet presAssocID="{CC49FCF0-FE03-4039-B2BB-E52316146F4A}" presName="ChildText" presStyleLbl="revTx" presStyleIdx="1" presStyleCnt="3" custScaleX="246082" custLinFactNeighborX="94900" custLinFactNeighborY="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32FB05-DAA7-4CBC-B308-2BBF3FD65D55}" type="pres">
      <dgm:prSet presAssocID="{A29C7CCF-8BE9-4A1D-9ABC-BC49AC3859CB}" presName="sibTrans" presStyleCnt="0"/>
      <dgm:spPr/>
    </dgm:pt>
    <dgm:pt modelId="{C7DF9524-27E6-435E-A86C-E41A4EFFC4EF}" type="pres">
      <dgm:prSet presAssocID="{7E065C97-4BA7-49F8-BE3A-BBE4F44F671D}" presName="composite" presStyleCnt="0"/>
      <dgm:spPr/>
    </dgm:pt>
    <dgm:pt modelId="{154DA4D1-AE2A-4838-84AC-66A8CA634470}" type="pres">
      <dgm:prSet presAssocID="{7E065C97-4BA7-49F8-BE3A-BBE4F44F671D}" presName="ParentText" presStyleLbl="node1" presStyleIdx="2" presStyleCnt="3" custScaleX="136484" custLinFactX="-4948" custLinFactNeighborX="-100000" custLinFactNeighborY="31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7AC993-3F0D-4BBB-A290-67E2812EC401}" type="pres">
      <dgm:prSet presAssocID="{7E065C97-4BA7-49F8-BE3A-BBE4F44F671D}" presName="FinalChildText" presStyleLbl="revTx" presStyleIdx="2" presStyleCnt="3" custScaleX="321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5A29164-4745-4F07-A33B-D873EBDABB28}" srcId="{9EE40F1A-FF29-4758-A20D-B2ED6781E0EE}" destId="{7E065C97-4BA7-49F8-BE3A-BBE4F44F671D}" srcOrd="2" destOrd="0" parTransId="{77F18504-4645-4FEE-89E8-033059E9A94A}" sibTransId="{1DC3158D-060F-4976-9A5E-0DC052303407}"/>
    <dgm:cxn modelId="{FA0217EC-1D58-4CB3-B79B-B4E0F3E83FB4}" srcId="{7E065C97-4BA7-49F8-BE3A-BBE4F44F671D}" destId="{9C92668E-2311-4925-883E-FEA3D5D5CB33}" srcOrd="2" destOrd="0" parTransId="{E21B88F1-1AE7-4E69-89B2-D5BDE31FD0C4}" sibTransId="{E043CC53-4D76-4BFC-8BF5-DFE2EAFF9B04}"/>
    <dgm:cxn modelId="{8D868F6C-0E05-4310-A1DB-2516AD569D6F}" type="presOf" srcId="{1A026E2A-C153-418B-85BE-3858C0B97A8E}" destId="{A87AC993-3F0D-4BBB-A290-67E2812EC401}" srcOrd="0" destOrd="1" presId="urn:microsoft.com/office/officeart/2005/8/layout/StepDownProcess"/>
    <dgm:cxn modelId="{D1F4C9F6-8748-46CB-8422-12E54EEAB6E5}" type="presOf" srcId="{7E065C97-4BA7-49F8-BE3A-BBE4F44F671D}" destId="{154DA4D1-AE2A-4838-84AC-66A8CA634470}" srcOrd="0" destOrd="0" presId="urn:microsoft.com/office/officeart/2005/8/layout/StepDownProcess"/>
    <dgm:cxn modelId="{1DC9FD1D-4EB8-49F4-8238-A53382A9C1FA}" type="presOf" srcId="{B2AC371F-93DB-4FFC-A2AA-B9B7224CEB1E}" destId="{EE400E98-FFB4-4E90-98AE-00522342A58A}" srcOrd="0" destOrd="0" presId="urn:microsoft.com/office/officeart/2005/8/layout/StepDownProcess"/>
    <dgm:cxn modelId="{B80C5084-EC53-4A3A-81D4-B7AF6DEB2C53}" type="presOf" srcId="{83CAFEC3-EBD9-415E-8CC1-59E5CEB286F7}" destId="{A87AC993-3F0D-4BBB-A290-67E2812EC401}" srcOrd="0" destOrd="0" presId="urn:microsoft.com/office/officeart/2005/8/layout/StepDownProcess"/>
    <dgm:cxn modelId="{AA053D35-C356-442C-964E-C74EDCA14C20}" srcId="{9EE40F1A-FF29-4758-A20D-B2ED6781E0EE}" destId="{CC49FCF0-FE03-4039-B2BB-E52316146F4A}" srcOrd="1" destOrd="0" parTransId="{6270BE2D-1C21-4FDD-BD0D-95E7416923DB}" sibTransId="{A29C7CCF-8BE9-4A1D-9ABC-BC49AC3859CB}"/>
    <dgm:cxn modelId="{51D06C2E-CDD8-4E0C-B4B8-63FD5EDA9D85}" srcId="{CC49FCF0-FE03-4039-B2BB-E52316146F4A}" destId="{1A09D967-791A-4903-9D32-C794D4560664}" srcOrd="1" destOrd="0" parTransId="{E54FB72C-CE30-4142-A869-DF97220A6A76}" sibTransId="{6B332588-AEEE-4D5C-8E93-A556E35255CC}"/>
    <dgm:cxn modelId="{9946E075-BB7C-4D25-B6D0-2D9A81E00383}" type="presOf" srcId="{CC49FCF0-FE03-4039-B2BB-E52316146F4A}" destId="{B0E354A0-3D14-43BE-BD9C-A9CCBF07F39E}" srcOrd="0" destOrd="0" presId="urn:microsoft.com/office/officeart/2005/8/layout/StepDownProcess"/>
    <dgm:cxn modelId="{2C9DD6D7-FA1B-4C3C-A181-8BB6DEED6C4F}" srcId="{9EE40F1A-FF29-4758-A20D-B2ED6781E0EE}" destId="{B2AC371F-93DB-4FFC-A2AA-B9B7224CEB1E}" srcOrd="0" destOrd="0" parTransId="{21B7D849-9D2E-44C6-8BBF-14757481E54F}" sibTransId="{43BB25A0-320A-43ED-9E63-88DBA048845E}"/>
    <dgm:cxn modelId="{B88C0ADE-C4E9-43A6-AC1E-929ECBC860B3}" type="presOf" srcId="{60E7EFAC-F1F3-4C6B-A157-54015CC509DB}" destId="{A0FD62C2-C4F4-4EDE-BBB8-11C7BB756C9C}" srcOrd="0" destOrd="0" presId="urn:microsoft.com/office/officeart/2005/8/layout/StepDownProcess"/>
    <dgm:cxn modelId="{AE5C5997-E062-436E-AC88-541F55D59B91}" type="presOf" srcId="{9EE40F1A-FF29-4758-A20D-B2ED6781E0EE}" destId="{C48DA3AD-EB32-4827-98DA-A8015259DCA1}" srcOrd="0" destOrd="0" presId="urn:microsoft.com/office/officeart/2005/8/layout/StepDownProcess"/>
    <dgm:cxn modelId="{8B21FD60-9576-4760-8D4F-D58768B33509}" type="presOf" srcId="{9C92668E-2311-4925-883E-FEA3D5D5CB33}" destId="{A87AC993-3F0D-4BBB-A290-67E2812EC401}" srcOrd="0" destOrd="2" presId="urn:microsoft.com/office/officeart/2005/8/layout/StepDownProcess"/>
    <dgm:cxn modelId="{6A2B5032-6DE4-45E7-ABDD-A99332B2DCD0}" srcId="{CC49FCF0-FE03-4039-B2BB-E52316146F4A}" destId="{60E7EFAC-F1F3-4C6B-A157-54015CC509DB}" srcOrd="0" destOrd="0" parTransId="{1D7BED2B-56A5-48E0-810C-0514C7181805}" sibTransId="{4995C739-3AC0-472B-B364-92F35A34D6D0}"/>
    <dgm:cxn modelId="{F86E457A-4C98-4952-97FB-01D15D80DEC2}" srcId="{7E065C97-4BA7-49F8-BE3A-BBE4F44F671D}" destId="{83CAFEC3-EBD9-415E-8CC1-59E5CEB286F7}" srcOrd="0" destOrd="0" parTransId="{8D65CE3A-1A33-4139-B78B-90CF8EAA9842}" sibTransId="{7270A181-2EF5-4E03-B3C9-E0AB81E08C24}"/>
    <dgm:cxn modelId="{58D057AA-B0D4-4807-9230-91DECFE61B97}" type="presOf" srcId="{1A09D967-791A-4903-9D32-C794D4560664}" destId="{A0FD62C2-C4F4-4EDE-BBB8-11C7BB756C9C}" srcOrd="0" destOrd="1" presId="urn:microsoft.com/office/officeart/2005/8/layout/StepDownProcess"/>
    <dgm:cxn modelId="{0525FAAF-0DEF-493F-B669-40AC67D35F21}" srcId="{7E065C97-4BA7-49F8-BE3A-BBE4F44F671D}" destId="{1A026E2A-C153-418B-85BE-3858C0B97A8E}" srcOrd="1" destOrd="0" parTransId="{8C38D263-97C5-444E-9639-B636ACEEBFCD}" sibTransId="{176898DC-9EF6-4111-B6EF-5BF5A832E569}"/>
    <dgm:cxn modelId="{3A49BE38-8E4D-45A7-BE9E-69DDADE497B3}" type="presParOf" srcId="{C48DA3AD-EB32-4827-98DA-A8015259DCA1}" destId="{DA08C587-F166-4C9F-B4B9-8B94A5608F28}" srcOrd="0" destOrd="0" presId="urn:microsoft.com/office/officeart/2005/8/layout/StepDownProcess"/>
    <dgm:cxn modelId="{0A6A55E8-53E9-46EB-BEDC-D8FE90151D7E}" type="presParOf" srcId="{DA08C587-F166-4C9F-B4B9-8B94A5608F28}" destId="{11CC6DDD-F44C-4114-9B76-146488964F40}" srcOrd="0" destOrd="0" presId="urn:microsoft.com/office/officeart/2005/8/layout/StepDownProcess"/>
    <dgm:cxn modelId="{C081FEF0-EB91-4266-AEDB-A38004D29EE1}" type="presParOf" srcId="{DA08C587-F166-4C9F-B4B9-8B94A5608F28}" destId="{EE400E98-FFB4-4E90-98AE-00522342A58A}" srcOrd="1" destOrd="0" presId="urn:microsoft.com/office/officeart/2005/8/layout/StepDownProcess"/>
    <dgm:cxn modelId="{69625AA8-CD00-488F-B198-844A00E8D21D}" type="presParOf" srcId="{DA08C587-F166-4C9F-B4B9-8B94A5608F28}" destId="{7511AD4E-1940-4BB4-AA95-9249DF4D6C63}" srcOrd="2" destOrd="0" presId="urn:microsoft.com/office/officeart/2005/8/layout/StepDownProcess"/>
    <dgm:cxn modelId="{C9F06FB8-2C02-480F-BE4D-4495B45A55EE}" type="presParOf" srcId="{C48DA3AD-EB32-4827-98DA-A8015259DCA1}" destId="{1C085885-67E0-4632-AAA7-E4CAAAFCFD95}" srcOrd="1" destOrd="0" presId="urn:microsoft.com/office/officeart/2005/8/layout/StepDownProcess"/>
    <dgm:cxn modelId="{0BF0D1FF-4BAA-42F8-AB8E-A6C52AE785DF}" type="presParOf" srcId="{C48DA3AD-EB32-4827-98DA-A8015259DCA1}" destId="{4EFF48BE-79B5-477D-97EF-A137A630480C}" srcOrd="2" destOrd="0" presId="urn:microsoft.com/office/officeart/2005/8/layout/StepDownProcess"/>
    <dgm:cxn modelId="{604B03DE-A157-4B45-B66A-5908B1237C30}" type="presParOf" srcId="{4EFF48BE-79B5-477D-97EF-A137A630480C}" destId="{72820C18-7C1B-4A76-8BA7-B400A2B3E0D1}" srcOrd="0" destOrd="0" presId="urn:microsoft.com/office/officeart/2005/8/layout/StepDownProcess"/>
    <dgm:cxn modelId="{9DA7A079-3443-4A18-9B43-6FE06DC99169}" type="presParOf" srcId="{4EFF48BE-79B5-477D-97EF-A137A630480C}" destId="{B0E354A0-3D14-43BE-BD9C-A9CCBF07F39E}" srcOrd="1" destOrd="0" presId="urn:microsoft.com/office/officeart/2005/8/layout/StepDownProcess"/>
    <dgm:cxn modelId="{A603D887-4FF6-4660-AD1C-D886C174E955}" type="presParOf" srcId="{4EFF48BE-79B5-477D-97EF-A137A630480C}" destId="{A0FD62C2-C4F4-4EDE-BBB8-11C7BB756C9C}" srcOrd="2" destOrd="0" presId="urn:microsoft.com/office/officeart/2005/8/layout/StepDownProcess"/>
    <dgm:cxn modelId="{20D02EF7-4468-41CD-BEA3-2046D7ADF1C1}" type="presParOf" srcId="{C48DA3AD-EB32-4827-98DA-A8015259DCA1}" destId="{4132FB05-DAA7-4CBC-B308-2BBF3FD65D55}" srcOrd="3" destOrd="0" presId="urn:microsoft.com/office/officeart/2005/8/layout/StepDownProcess"/>
    <dgm:cxn modelId="{2D464A8D-60C6-4B9B-A4F2-3A5A7EB56154}" type="presParOf" srcId="{C48DA3AD-EB32-4827-98DA-A8015259DCA1}" destId="{C7DF9524-27E6-435E-A86C-E41A4EFFC4EF}" srcOrd="4" destOrd="0" presId="urn:microsoft.com/office/officeart/2005/8/layout/StepDownProcess"/>
    <dgm:cxn modelId="{005F75D8-AA95-4F3A-B651-CCE20AAAAF4B}" type="presParOf" srcId="{C7DF9524-27E6-435E-A86C-E41A4EFFC4EF}" destId="{154DA4D1-AE2A-4838-84AC-66A8CA634470}" srcOrd="0" destOrd="0" presId="urn:microsoft.com/office/officeart/2005/8/layout/StepDownProcess"/>
    <dgm:cxn modelId="{CF9A33C9-9DDB-4C62-9A2A-4772D0EC06F5}" type="presParOf" srcId="{C7DF9524-27E6-435E-A86C-E41A4EFFC4EF}" destId="{A87AC993-3F0D-4BBB-A290-67E2812EC4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C6DDD-F44C-4114-9B76-146488964F40}">
      <dsp:nvSpPr>
        <dsp:cNvPr id="0" name=""/>
        <dsp:cNvSpPr/>
      </dsp:nvSpPr>
      <dsp:spPr>
        <a:xfrm rot="5400000">
          <a:off x="377661" y="1128581"/>
          <a:ext cx="972191" cy="11068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00E98-FFB4-4E90-98AE-00522342A58A}">
      <dsp:nvSpPr>
        <dsp:cNvPr id="0" name=""/>
        <dsp:cNvSpPr/>
      </dsp:nvSpPr>
      <dsp:spPr>
        <a:xfrm>
          <a:off x="1172487" y="180335"/>
          <a:ext cx="3838510" cy="14807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4000" kern="1200" dirty="0" smtClean="0"/>
            <a:t>40%</a:t>
          </a:r>
          <a:r>
            <a:rPr lang="el-GR" sz="2400" kern="1200" dirty="0" smtClean="0"/>
            <a:t> ΠΕΡΙΚΟΠΗ ΠΟΣΟΥ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400" kern="1200" dirty="0" smtClean="0"/>
            <a:t>ΕΠΙΧΟΡΗΓΗΣΗΣ </a:t>
          </a:r>
          <a:r>
            <a:rPr lang="el-GR" sz="3600" kern="1200" dirty="0" smtClean="0"/>
            <a:t>2015</a:t>
          </a:r>
        </a:p>
      </dsp:txBody>
      <dsp:txXfrm>
        <a:off x="1244784" y="252632"/>
        <a:ext cx="3693916" cy="1336141"/>
      </dsp:txXfrm>
    </dsp:sp>
    <dsp:sp modelId="{7511AD4E-1940-4BB4-AA95-9249DF4D6C63}">
      <dsp:nvSpPr>
        <dsp:cNvPr id="0" name=""/>
        <dsp:cNvSpPr/>
      </dsp:nvSpPr>
      <dsp:spPr>
        <a:xfrm>
          <a:off x="2744424" y="494441"/>
          <a:ext cx="1190305" cy="92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20C18-7C1B-4A76-8BA7-B400A2B3E0D1}">
      <dsp:nvSpPr>
        <dsp:cNvPr id="0" name=""/>
        <dsp:cNvSpPr/>
      </dsp:nvSpPr>
      <dsp:spPr>
        <a:xfrm rot="5400000">
          <a:off x="941750" y="2650666"/>
          <a:ext cx="972191" cy="11068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354A0-3D14-43BE-BD9C-A9CCBF07F39E}">
      <dsp:nvSpPr>
        <dsp:cNvPr id="0" name=""/>
        <dsp:cNvSpPr/>
      </dsp:nvSpPr>
      <dsp:spPr>
        <a:xfrm>
          <a:off x="1565151" y="1718681"/>
          <a:ext cx="2720190" cy="12803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400" kern="1200" dirty="0" smtClean="0"/>
            <a:t>ΟΙΚΟΝΟΜΙΚΟ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400" kern="1200" dirty="0" smtClean="0"/>
            <a:t>ΑΔΙΕΞΟΔΟ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 dirty="0"/>
        </a:p>
      </dsp:txBody>
      <dsp:txXfrm>
        <a:off x="1627663" y="1781193"/>
        <a:ext cx="2595166" cy="1155317"/>
      </dsp:txXfrm>
    </dsp:sp>
    <dsp:sp modelId="{A0FD62C2-C4F4-4EDE-BBB8-11C7BB756C9C}">
      <dsp:nvSpPr>
        <dsp:cNvPr id="0" name=""/>
        <dsp:cNvSpPr/>
      </dsp:nvSpPr>
      <dsp:spPr>
        <a:xfrm>
          <a:off x="4330825" y="1853881"/>
          <a:ext cx="2929128" cy="92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Οφειλές σε Δημόσια Ταμεία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Αδυναμία πληρωμής προσωπικού</a:t>
          </a:r>
          <a:endParaRPr lang="el-GR" sz="1600" kern="1200" dirty="0"/>
        </a:p>
      </dsp:txBody>
      <dsp:txXfrm>
        <a:off x="4330825" y="1853881"/>
        <a:ext cx="2929128" cy="925896"/>
      </dsp:txXfrm>
    </dsp:sp>
    <dsp:sp modelId="{154DA4D1-AE2A-4838-84AC-66A8CA634470}">
      <dsp:nvSpPr>
        <dsp:cNvPr id="0" name=""/>
        <dsp:cNvSpPr/>
      </dsp:nvSpPr>
      <dsp:spPr>
        <a:xfrm>
          <a:off x="2060038" y="3061954"/>
          <a:ext cx="2233695" cy="11455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ΛΕΙΤΟΥΡΓΙΚΑ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ΕΞΟΔΑ</a:t>
          </a:r>
          <a:endParaRPr lang="el-GR" sz="2400" kern="1200" dirty="0"/>
        </a:p>
      </dsp:txBody>
      <dsp:txXfrm>
        <a:off x="2115970" y="3117886"/>
        <a:ext cx="2121831" cy="1033701"/>
      </dsp:txXfrm>
    </dsp:sp>
    <dsp:sp modelId="{A87AC993-3F0D-4BBB-A290-67E2812EC401}">
      <dsp:nvSpPr>
        <dsp:cNvPr id="0" name=""/>
        <dsp:cNvSpPr/>
      </dsp:nvSpPr>
      <dsp:spPr>
        <a:xfrm>
          <a:off x="4393100" y="3135526"/>
          <a:ext cx="3829630" cy="92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Δεν υπάρχουν υλικά </a:t>
          </a:r>
          <a:r>
            <a:rPr lang="el-GR" sz="1600" kern="1200" smtClean="0"/>
            <a:t>(π.χ.ξύλο </a:t>
          </a:r>
          <a:r>
            <a:rPr lang="el-GR" sz="1600" kern="1200" dirty="0" smtClean="0"/>
            <a:t>– πηλός)  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Δεν επαρκεί η γραφική ύλη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Αδυναμία εξοπλισμού χώρου με ηλεκτρονικές – ηλεκτρικές συσκευές.</a:t>
          </a:r>
          <a:endParaRPr lang="el-GR" sz="1600" kern="1200" dirty="0"/>
        </a:p>
      </dsp:txBody>
      <dsp:txXfrm>
        <a:off x="4393100" y="3135526"/>
        <a:ext cx="3829630" cy="925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AF48D4-1F03-46FA-91E6-AC0EDE2D9878}" type="datetimeFigureOut">
              <a:rPr lang="el-GR" smtClean="0"/>
              <a:pPr/>
              <a:t>12/2/2016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33E95F-4100-4B63-A330-E96BB9E83528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1907704" y="116632"/>
            <a:ext cx="6912768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7504" y="2276872"/>
            <a:ext cx="9036496" cy="5256584"/>
          </a:xfrm>
          <a:noFill/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ΣΥΛΛΟΓΟΣ</a:t>
            </a:r>
          </a:p>
          <a:p>
            <a:pPr algn="ctr">
              <a:spcBef>
                <a:spcPts val="0"/>
              </a:spcBef>
            </a:pP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ΓΟΝΕΩΝ ΚΑΙ ΚΗΔΕΜΟΝΩΝ</a:t>
            </a:r>
          </a:p>
          <a:p>
            <a:pPr algn="ctr">
              <a:spcBef>
                <a:spcPts val="0"/>
              </a:spcBef>
            </a:pP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ΑΠΟΦΟΙΤΩΝ ΜΑΘΗΤΩΝ</a:t>
            </a:r>
          </a:p>
          <a:p>
            <a:pPr algn="ctr">
              <a:spcBef>
                <a:spcPts val="0"/>
              </a:spcBef>
            </a:pP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Π.Β.Μ. ΟΑΕΔ ΛΑΚΚΙΑΣ</a:t>
            </a:r>
          </a:p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ΑΡΜΟΝΙΑ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l-GR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</a:pPr>
            <a:endParaRPr lang="el-GR" sz="4800" b="1" dirty="0">
              <a:solidFill>
                <a:srgbClr val="587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</a:pPr>
            <a:endParaRPr lang="el-GR" sz="48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4704"/>
            <a:ext cx="1763688" cy="1368152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346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224136"/>
          </a:xfrm>
        </p:spPr>
        <p:txBody>
          <a:bodyPr>
            <a:noAutofit/>
          </a:bodyPr>
          <a:lstStyle/>
          <a:p>
            <a:r>
              <a:rPr lang="el-GR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ΣΥΜΜΕΤΟΧΕΣ ΣΕ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BAZAAR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ΧΡΙΣΤΟΥΓΕΝΝΑ – ΠΑΣΧΑ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91744"/>
          </a:xfrm>
        </p:spPr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002060"/>
                </a:solidFill>
              </a:rPr>
              <a:t>ΕΡΓΑ ΠΑΙΔΙΩΝ ΜΕ  ΤΗΝ ΣΤΗΡΙΞΗ ΕΘΕΛΟΝΤΩΝ</a:t>
            </a:r>
          </a:p>
          <a:p>
            <a:pPr marL="0" indent="0">
              <a:buNone/>
            </a:pPr>
            <a:endParaRPr lang="el-GR" b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081506" cy="18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059955" cy="18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4140917" cy="19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4104456" cy="19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4704"/>
            <a:ext cx="1368152" cy="108012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343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715200" cy="1143000"/>
          </a:xfrm>
        </p:spPr>
        <p:txBody>
          <a:bodyPr>
            <a:normAutofit/>
          </a:bodyPr>
          <a:lstStyle/>
          <a:p>
            <a:r>
              <a:rPr lang="el-GR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ΚΔΑΠ </a:t>
            </a:r>
            <a:r>
              <a:rPr lang="el-GR" sz="5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ΑμεΑ</a:t>
            </a:r>
            <a:r>
              <a:rPr lang="el-GR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ΑΡΜΟΝΙΑ</a:t>
            </a:r>
            <a:r>
              <a:rPr lang="en-US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l-GR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816424" cy="199789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14" y="4542516"/>
            <a:ext cx="3744416" cy="2000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8164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4" y="2204864"/>
            <a:ext cx="3744416" cy="203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/>
          <a:lstStyle/>
          <a:p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Αυτή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ΑΡΜΟΝΙΑ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αγαπάμε για να μας αγαπήσουν</a:t>
            </a:r>
          </a:p>
          <a:p>
            <a:pPr marL="0" indent="0">
              <a:buNone/>
            </a:pP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αγαπάμε γιατί έτσι νιώθουμε…</a:t>
            </a:r>
            <a:b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176464" cy="3096344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2892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352928" cy="266429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l-GR" sz="4800" dirty="0" smtClean="0"/>
              <a:t> </a:t>
            </a:r>
            <a:r>
              <a:rPr lang="el-GR" sz="5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ΙΔΡΥΣΗ</a:t>
            </a:r>
            <a:r>
              <a:rPr lang="el-GR" sz="5400" u="sng" dirty="0" smtClean="0">
                <a:solidFill>
                  <a:srgbClr val="002060"/>
                </a:solidFill>
              </a:rPr>
              <a:t>  </a:t>
            </a:r>
            <a:r>
              <a:rPr lang="el-GR" sz="5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ΣΥΛΛΟΓΟΥ </a:t>
            </a:r>
            <a:r>
              <a:rPr lang="el-G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l-GR" sz="54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2001</a:t>
            </a:r>
            <a:r>
              <a:rPr lang="el-GR" sz="4800" b="0" dirty="0" smtClean="0">
                <a:solidFill>
                  <a:srgbClr val="002060"/>
                </a:solidFill>
              </a:rPr>
              <a:t/>
            </a:r>
            <a:br>
              <a:rPr lang="el-GR" sz="4800" b="0" dirty="0" smtClean="0">
                <a:solidFill>
                  <a:srgbClr val="002060"/>
                </a:solidFill>
              </a:rPr>
            </a:br>
            <a:endParaRPr lang="el-GR" sz="4800" b="0" dirty="0">
              <a:solidFill>
                <a:srgbClr val="00206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496944" cy="2160240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l-G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ΠΡΟΕΔΡΟΣ </a:t>
            </a:r>
            <a:endParaRPr lang="el-GR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l-G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κ </a:t>
            </a:r>
            <a:r>
              <a:rPr lang="el-G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ΖΕΡΒΑΚΗ</a:t>
            </a:r>
            <a:r>
              <a:rPr lang="el-G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ΚΥΡΙΑΚΗ</a:t>
            </a:r>
            <a:endParaRPr lang="el-G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92696"/>
            <a:ext cx="1564057" cy="1368152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285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120679" cy="9361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ΔΥΟ ΠΑΡΑΡΤΗΜΑΤΑ</a:t>
            </a:r>
            <a:endParaRPr lang="el-GR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2448" cy="5040560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el-GR" b="1" dirty="0" smtClean="0">
                <a:solidFill>
                  <a:srgbClr val="002060"/>
                </a:solidFill>
              </a:rPr>
              <a:t>Π.Β.Μ. ΟΑΕΔ </a:t>
            </a:r>
            <a:r>
              <a:rPr lang="el-GR" sz="2400" b="1" dirty="0" smtClean="0">
                <a:solidFill>
                  <a:srgbClr val="002060"/>
                </a:solidFill>
              </a:rPr>
              <a:t>ΛΑΚΚΙΑΣ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-ΔΩΡΕΑΝ ΠΑΡΑΧΩΡΗΣΗ-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464496" cy="5040560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el-GR" b="1" dirty="0" smtClean="0">
                <a:solidFill>
                  <a:srgbClr val="002060"/>
                </a:solidFill>
              </a:rPr>
              <a:t>ΕΠΙΣΗΜΟΣ ΧΩΡΟΣ 2013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ΚΔΑΠ  </a:t>
            </a:r>
            <a:r>
              <a:rPr lang="el-GR" b="1" dirty="0" err="1" smtClean="0">
                <a:solidFill>
                  <a:srgbClr val="002060"/>
                </a:solidFill>
              </a:rPr>
              <a:t>ΑμεΑ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l-GR" b="1" dirty="0" smtClean="0">
                <a:solidFill>
                  <a:srgbClr val="002060"/>
                </a:solidFill>
              </a:rPr>
              <a:t>Η ΑΡΜΟΝΙΑ</a:t>
            </a:r>
            <a:r>
              <a:rPr lang="en-US" b="1" dirty="0" smtClean="0">
                <a:solidFill>
                  <a:srgbClr val="002060"/>
                </a:solidFill>
              </a:rPr>
              <a:t>”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92696"/>
            <a:ext cx="1512168" cy="864096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3816424" cy="364502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067944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2016224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l-GR" sz="4800" dirty="0" smtClean="0">
                <a:solidFill>
                  <a:srgbClr val="002060"/>
                </a:solidFill>
              </a:rPr>
              <a:t>ΚΔΑΠ-</a:t>
            </a:r>
            <a:r>
              <a:rPr lang="el-GR" sz="4800" dirty="0" err="1" smtClean="0">
                <a:solidFill>
                  <a:srgbClr val="002060"/>
                </a:solidFill>
              </a:rPr>
              <a:t>ΑμεΑ</a:t>
            </a:r>
            <a:r>
              <a:rPr lang="el-GR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</a:rPr>
              <a:t>“</a:t>
            </a:r>
            <a:r>
              <a:rPr lang="el-GR" sz="4800" dirty="0" smtClean="0">
                <a:solidFill>
                  <a:srgbClr val="002060"/>
                </a:solidFill>
              </a:rPr>
              <a:t>Η ΑΡΜΟΝΙΑ</a:t>
            </a:r>
            <a:r>
              <a:rPr lang="en-US" sz="4800" dirty="0" smtClean="0">
                <a:solidFill>
                  <a:srgbClr val="002060"/>
                </a:solidFill>
              </a:rPr>
              <a:t>”</a:t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l-GR" sz="4800" dirty="0" smtClean="0">
                <a:solidFill>
                  <a:srgbClr val="002060"/>
                </a:solidFill>
              </a:rPr>
              <a:t>    </a:t>
            </a:r>
            <a:r>
              <a:rPr lang="el-GR" sz="4800" u="sng" dirty="0" smtClean="0">
                <a:solidFill>
                  <a:srgbClr val="002060"/>
                </a:solidFill>
              </a:rPr>
              <a:t>Παροχές Εκπαίδευσης</a:t>
            </a:r>
            <a:endParaRPr lang="el-GR" sz="4800" u="sng" dirty="0">
              <a:solidFill>
                <a:srgbClr val="002060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39552" y="2537520"/>
            <a:ext cx="7772400" cy="43204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dirty="0" smtClean="0"/>
              <a:t> </a:t>
            </a:r>
            <a:r>
              <a:rPr lang="el-GR" sz="39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ΤΜΗΜΑΤΑ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ΨΥΧΟΛΟΓΙΚΗΣ ΥΠΟΣΤΗΡΙΞΗΣ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ΛΟΓΟΘΕΡΑΠΕΙΑΣ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ΕΡΓΟΘΕΡΑΠΕΙΑΣ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ΦΥΣΙΟΘΕΡΑΠΕΙΑΣ-ΚΙΝΗΣΙΟΘΕΡΑΠΕΙΑΣ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ΑΠΑΣΧΟΛΗΣΗΣ ΣΕ ΥΠΟΛΟΓΙΣΤΕΣ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l-G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ΔΗΜΙΟΥΡΓΙΚΗΣ ΑΠΑΣΧΟΛΗΣΗΣ </a:t>
            </a:r>
          </a:p>
          <a:p>
            <a:r>
              <a:rPr lang="el-G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l-G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836712"/>
            <a:ext cx="1800200" cy="1368152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376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27504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 Θερμοκήπιό μας</a:t>
            </a:r>
            <a:endParaRPr lang="el-GR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3744416" cy="216024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727371"/>
            <a:ext cx="1297187" cy="108012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7444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0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480720" cy="17281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Μπομπονιέρες</a:t>
            </a:r>
            <a:b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Γάμου - Βάπτισης</a:t>
            </a:r>
            <a:endParaRPr lang="el-GR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826495" cy="217552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4704"/>
            <a:ext cx="1368152" cy="108012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775348" cy="216024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1" y="4581128"/>
            <a:ext cx="3888432" cy="209995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1128"/>
            <a:ext cx="3775347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ΠΡΟΒΛΗΜΑΤΑ</a:t>
            </a:r>
            <a:b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ΛΕΙΤΟΥΡΓΙΚΑ – ΟΙΚΟΝΟΜΙΚΑ</a:t>
            </a:r>
            <a:endParaRPr lang="el-GR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Θέση περιεχομένου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862571"/>
              </p:ext>
            </p:extLst>
          </p:nvPr>
        </p:nvGraphicFramePr>
        <p:xfrm>
          <a:off x="539552" y="22048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62" y="620688"/>
            <a:ext cx="1368152" cy="936104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316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Θερμοκήπιο σήμερα</a:t>
            </a:r>
            <a:endParaRPr lang="el-GR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35480"/>
            <a:ext cx="8867328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002060"/>
                </a:solidFill>
              </a:rPr>
              <a:t>Σημαντικές ελλείψεις προκειμένου να λειτουργήσει: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   </a:t>
            </a:r>
            <a:r>
              <a:rPr lang="el-GR" dirty="0" err="1" smtClean="0">
                <a:solidFill>
                  <a:srgbClr val="002060"/>
                </a:solidFill>
              </a:rPr>
              <a:t>Νάϋλον</a:t>
            </a:r>
            <a:r>
              <a:rPr lang="el-GR" dirty="0" smtClean="0">
                <a:solidFill>
                  <a:srgbClr val="002060"/>
                </a:solidFill>
              </a:rPr>
              <a:t> – Σόμπες</a:t>
            </a:r>
          </a:p>
          <a:p>
            <a:pPr marL="0" indent="0">
              <a:buNone/>
            </a:pPr>
            <a:endParaRPr lang="el-GR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l-GR" u="sng" dirty="0">
              <a:solidFill>
                <a:srgbClr val="00206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528392" cy="280831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851920" cy="28083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4704"/>
            <a:ext cx="1368152" cy="108012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593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52128"/>
          </a:xfrm>
        </p:spPr>
        <p:txBody>
          <a:bodyPr>
            <a:noAutofit/>
          </a:bodyPr>
          <a:lstStyle/>
          <a:p>
            <a:r>
              <a:rPr lang="el-GR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ΔΡΑΣΕΙΣ</a:t>
            </a:r>
            <a:r>
              <a:rPr lang="el-GR" sz="49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ΣΥΛΛΟΓΟΥ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0" y="1844824"/>
            <a:ext cx="4283968" cy="129614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l-GR" dirty="0" smtClean="0">
                <a:solidFill>
                  <a:srgbClr val="002060"/>
                </a:solidFill>
              </a:rPr>
              <a:t> ΠΑΝΕΛΛΗΝΙΟΙ ΑΓΩΝΕΣ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SPECIAL OLYMPICS</a:t>
            </a:r>
            <a:endParaRPr lang="el-GR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l-GR" dirty="0" smtClean="0">
                <a:solidFill>
                  <a:srgbClr val="002060"/>
                </a:solidFill>
              </a:rPr>
              <a:t>ΑΘΗΝΑ  </a:t>
            </a:r>
            <a:r>
              <a:rPr lang="el-GR" sz="2800" dirty="0" smtClean="0">
                <a:solidFill>
                  <a:srgbClr val="002060"/>
                </a:solidFill>
              </a:rPr>
              <a:t>2011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355977" y="1700808"/>
            <a:ext cx="4788023" cy="151216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l-GR" sz="2800" dirty="0" smtClean="0">
                <a:solidFill>
                  <a:srgbClr val="002060"/>
                </a:solidFill>
              </a:rPr>
              <a:t> 4</a:t>
            </a:r>
            <a:r>
              <a:rPr lang="el-GR" sz="2800" baseline="30000" dirty="0" smtClean="0">
                <a:solidFill>
                  <a:srgbClr val="002060"/>
                </a:solidFill>
              </a:rPr>
              <a:t>ος  </a:t>
            </a:r>
            <a:r>
              <a:rPr lang="el-GR" sz="2800" dirty="0" smtClean="0">
                <a:solidFill>
                  <a:srgbClr val="002060"/>
                </a:solidFill>
              </a:rPr>
              <a:t>ΔΙΕΘΝΗΣ </a:t>
            </a:r>
            <a:r>
              <a:rPr lang="el-GR" dirty="0" smtClean="0">
                <a:solidFill>
                  <a:srgbClr val="002060"/>
                </a:solidFill>
              </a:rPr>
              <a:t>ΗΜΙΜΑΡΑΘΩΝΙΟΣ </a:t>
            </a:r>
          </a:p>
          <a:p>
            <a:pPr algn="ctr"/>
            <a:r>
              <a:rPr lang="el-GR" dirty="0" smtClean="0">
                <a:solidFill>
                  <a:srgbClr val="002060"/>
                </a:solidFill>
              </a:rPr>
              <a:t>ΘΕΣ/ΝΙΚΗΣ  2015 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/>
          <a:stretch>
            <a:fillRect/>
          </a:stretch>
        </p:blipFill>
        <p:spPr>
          <a:xfrm>
            <a:off x="395536" y="3212976"/>
            <a:ext cx="3888432" cy="331601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212976"/>
            <a:ext cx="3987552" cy="32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368152" cy="864096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</p:pic>
      <p:sp>
        <p:nvSpPr>
          <p:cNvPr id="11" name="10 - Ορθογώνιο"/>
          <p:cNvSpPr/>
          <p:nvPr/>
        </p:nvSpPr>
        <p:spPr>
          <a:xfrm>
            <a:off x="179512" y="1556792"/>
            <a:ext cx="4212976" cy="511256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4644008" y="1556792"/>
            <a:ext cx="4212976" cy="511256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9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169</Words>
  <Application>Microsoft Office PowerPoint</Application>
  <PresentationFormat>Προβολή στην οθόνη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Ροή</vt:lpstr>
      <vt:lpstr> </vt:lpstr>
      <vt:lpstr> ΙΔΡΥΣΗ  ΣΥΛΛΟΓΟΥ : 2001 </vt:lpstr>
      <vt:lpstr>ΔΥΟ ΠΑΡΑΡΤΗΜΑΤΑ</vt:lpstr>
      <vt:lpstr> ΚΔΑΠ-ΑμεΑ “Η ΑΡΜΟΝΙΑ”     Παροχές Εκπαίδευσης</vt:lpstr>
      <vt:lpstr> Το Θερμοκήπιό μας</vt:lpstr>
      <vt:lpstr>Μπομπονιέρες          Γάμου - Βάπτισης</vt:lpstr>
      <vt:lpstr>ΠΡΟΒΛΗΜΑΤΑ    ΛΕΙΤΟΥΡΓΙΚΑ – ΟΙΚΟΝΟΜΙΚΑ</vt:lpstr>
      <vt:lpstr> Το Θερμοκήπιο σήμερα</vt:lpstr>
      <vt:lpstr>ΔΡΑΣΕΙΣ ΣΥΛΛΟΓΟΥ</vt:lpstr>
      <vt:lpstr>ΣΥΜΜΕΤΟΧΕΣ ΣΕ BAZAAR     ΧΡΙΣΤΟΥΓΕΝΝΑ – ΠΑΣΧΑ</vt:lpstr>
      <vt:lpstr>ΚΔΑΠ ΑμεΑ “Η ΑΡΜΟΝΙΑ”</vt:lpstr>
      <vt:lpstr>Αυτή είναι  “Η ΑΡΜΟΝΙΑ”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win7</dc:creator>
  <cp:lastModifiedBy>win7</cp:lastModifiedBy>
  <cp:revision>50</cp:revision>
  <dcterms:created xsi:type="dcterms:W3CDTF">2016-02-03T12:37:32Z</dcterms:created>
  <dcterms:modified xsi:type="dcterms:W3CDTF">2016-02-12T08:50:59Z</dcterms:modified>
</cp:coreProperties>
</file>