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88" r:id="rId4"/>
    <p:sldId id="290" r:id="rId5"/>
    <p:sldId id="291" r:id="rId6"/>
    <p:sldId id="292" r:id="rId7"/>
    <p:sldId id="294" r:id="rId8"/>
    <p:sldId id="295" r:id="rId9"/>
    <p:sldId id="296" r:id="rId10"/>
    <p:sldId id="297" r:id="rId11"/>
  </p:sldIdLst>
  <p:sldSz cx="9144000" cy="6858000" type="screen4x3"/>
  <p:notesSz cx="6877050" cy="100028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Αντισηπτικά</c:v>
                </c:pt>
                <c:pt idx="1">
                  <c:v>Μαντηλάκια</c:v>
                </c:pt>
                <c:pt idx="2">
                  <c:v>Οινόπνευμα</c:v>
                </c:pt>
                <c:pt idx="3">
                  <c:v>Ιατρικές μάσκες</c:v>
                </c:pt>
                <c:pt idx="4">
                  <c:v>Αντιικά φάρμακα</c:v>
                </c:pt>
                <c:pt idx="5">
                  <c:v>Αντιφλεγμονώδη/παυσίπονα</c:v>
                </c:pt>
              </c:strCache>
            </c:strRef>
          </c:cat>
          <c:val>
            <c:numRef>
              <c:f>Φύλλο1!$B$2:$B$7</c:f>
              <c:numCache>
                <c:formatCode>0%</c:formatCode>
                <c:ptCount val="6"/>
                <c:pt idx="0">
                  <c:v>0.98</c:v>
                </c:pt>
                <c:pt idx="1">
                  <c:v>0.81</c:v>
                </c:pt>
                <c:pt idx="2">
                  <c:v>0.81</c:v>
                </c:pt>
                <c:pt idx="3">
                  <c:v>0.99</c:v>
                </c:pt>
                <c:pt idx="4">
                  <c:v>0.14000000000000001</c:v>
                </c:pt>
                <c:pt idx="5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45"/>
        <c:axId val="440749392"/>
        <c:axId val="440747824"/>
      </c:barChart>
      <c:catAx>
        <c:axId val="440749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0747824"/>
        <c:crosses val="autoZero"/>
        <c:auto val="1"/>
        <c:lblAlgn val="ctr"/>
        <c:lblOffset val="100"/>
        <c:noMultiLvlLbl val="0"/>
      </c:catAx>
      <c:valAx>
        <c:axId val="44074782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074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Αντισηπτικά</c:v>
                </c:pt>
                <c:pt idx="1">
                  <c:v>Μαντηλάκια</c:v>
                </c:pt>
                <c:pt idx="2">
                  <c:v>Οινόπνευμα</c:v>
                </c:pt>
                <c:pt idx="3">
                  <c:v>Ιατρικές μάσκες</c:v>
                </c:pt>
                <c:pt idx="4">
                  <c:v>Αντιικά φάρμακα</c:v>
                </c:pt>
                <c:pt idx="5">
                  <c:v>Αντιφλεγμονώδη/παυσίπονα</c:v>
                </c:pt>
              </c:strCache>
            </c:strRef>
          </c:cat>
          <c:val>
            <c:numRef>
              <c:f>Φύλλο1!$B$2:$B$7</c:f>
              <c:numCache>
                <c:formatCode>0%</c:formatCode>
                <c:ptCount val="6"/>
                <c:pt idx="0">
                  <c:v>0.68</c:v>
                </c:pt>
                <c:pt idx="1">
                  <c:v>0.27</c:v>
                </c:pt>
                <c:pt idx="2">
                  <c:v>0.21</c:v>
                </c:pt>
                <c:pt idx="3">
                  <c:v>0.9</c:v>
                </c:pt>
                <c:pt idx="4">
                  <c:v>0.03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45"/>
        <c:axId val="441274888"/>
        <c:axId val="400688976"/>
      </c:barChart>
      <c:catAx>
        <c:axId val="441274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00688976"/>
        <c:crosses val="autoZero"/>
        <c:auto val="1"/>
        <c:lblAlgn val="ctr"/>
        <c:lblOffset val="100"/>
        <c:noMultiLvlLbl val="0"/>
      </c:catAx>
      <c:valAx>
        <c:axId val="4006889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127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7746913580246915"/>
                  <c:y val="9.54051104704124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327085631216992"/>
                  <c:y val="6.20094487897140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37354057914293E-2"/>
                  <c:y val="-0.144152533440816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2962962962962951"/>
                  <c:y val="-0.115047339096674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255762529720553"/>
                  <c:y val="4.20905015151101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175221928510734E-2"/>
                  <c:y val="-0.187246681006051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0.45</c:v>
                </c:pt>
                <c:pt idx="1">
                  <c:v>0.26</c:v>
                </c:pt>
                <c:pt idx="2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2962962962962951"/>
                  <c:y val="-0.115047339096674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255762529720553"/>
                  <c:y val="4.20905015151101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175221928510734E-2"/>
                  <c:y val="-0.187246681006051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0.67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1871283620769961"/>
                  <c:y val="-0.128382158590046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0037649191594298"/>
                  <c:y val="2.32305323577547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221732621658595"/>
                  <c:y val="-7.7091347769990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203158052290195"/>
                  <c:y val="-7.0299769725878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135817600813898"/>
                  <c:y val="-0.135769793347208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Φύλλο1!$A$2:$A$3</c:f>
              <c:strCache>
                <c:ptCount val="2"/>
                <c:pt idx="0">
                  <c:v>Είναι επαρκή</c:v>
                </c:pt>
                <c:pt idx="1">
                  <c:v>Χρειάζονται κι άλλα</c:v>
                </c:pt>
              </c:strCache>
            </c:strRef>
          </c:cat>
          <c:val>
            <c:numRef>
              <c:f>Φύλλο1!$B$2:$B$3</c:f>
              <c:numCache>
                <c:formatCode>0%</c:formatCode>
                <c:ptCount val="2"/>
                <c:pt idx="0">
                  <c:v>0.53</c:v>
                </c:pt>
                <c:pt idx="1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25330320107096616"/>
                  <c:y val="-4.99373891005483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3028546188555776"/>
                  <c:y val="1.41792128012741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984604076412054"/>
                  <c:y val="-6.20058151758557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4025511854209602"/>
                  <c:y val="2.9264745395408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E4658-7958-4A80-8701-AB7A1E69BD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71B6D-9210-4AE1-AFDD-E93AC771B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03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324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86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649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845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152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049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95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717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957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236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429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20153-3DB9-48BC-91E1-3CFF25DC7C82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5EC20-C6D2-4E31-8162-DF74C223F1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326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08112"/>
          </a:xfrm>
        </p:spPr>
        <p:txBody>
          <a:bodyPr/>
          <a:lstStyle/>
          <a:p>
            <a:r>
              <a:rPr lang="el-GR" dirty="0" smtClean="0">
                <a:latin typeface="+mn-lt"/>
              </a:rPr>
              <a:t>Ταυτότητα της έρευνας</a:t>
            </a:r>
            <a:endParaRPr lang="el-GR" dirty="0">
              <a:latin typeface="+mn-lt"/>
            </a:endParaRPr>
          </a:p>
        </p:txBody>
      </p:sp>
      <p:pic>
        <p:nvPicPr>
          <p:cNvPr id="1028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376712"/>
              </p:ext>
            </p:extLst>
          </p:nvPr>
        </p:nvGraphicFramePr>
        <p:xfrm>
          <a:off x="1265339" y="1389691"/>
          <a:ext cx="69847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541"/>
                <a:gridCol w="475823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Διενέργεια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 </a:t>
                      </a:r>
                      <a:r>
                        <a:rPr lang="el-GR" baseline="0" dirty="0" smtClean="0"/>
                        <a:t> | </a:t>
                      </a:r>
                      <a:r>
                        <a:rPr lang="el-GR" dirty="0" smtClean="0"/>
                        <a:t>Δημοσκοπήσεις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Σκοπός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Καταγραφή</a:t>
                      </a:r>
                      <a:r>
                        <a:rPr lang="el-GR" baseline="0" dirty="0" smtClean="0"/>
                        <a:t> των απόψεων των </a:t>
                      </a:r>
                      <a:r>
                        <a:rPr lang="el-GR" baseline="0" dirty="0" smtClean="0"/>
                        <a:t>φαρμακοποιών </a:t>
                      </a:r>
                      <a:r>
                        <a:rPr lang="el-GR" baseline="0" dirty="0" smtClean="0"/>
                        <a:t>για τις επιπτώσεις του κορωνοϊού στον κλάδο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Μεθοδολογία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Τηλεφωνική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Δείγμα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300 φαρμακεία</a:t>
                      </a:r>
                      <a:endParaRPr lang="el-GR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881924"/>
              </p:ext>
            </p:extLst>
          </p:nvPr>
        </p:nvGraphicFramePr>
        <p:xfrm>
          <a:off x="1286272" y="3164672"/>
          <a:ext cx="6984776" cy="1675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608"/>
                <a:gridCol w="4779168"/>
              </a:tblGrid>
              <a:tr h="0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Περίοδος διεξαγωγής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17/3</a:t>
                      </a:r>
                      <a:r>
                        <a:rPr lang="el-GR" dirty="0" smtClean="0"/>
                        <a:t>/</a:t>
                      </a:r>
                      <a:r>
                        <a:rPr lang="el-GR" baseline="0" dirty="0" smtClean="0"/>
                        <a:t> έως </a:t>
                      </a:r>
                      <a:r>
                        <a:rPr lang="en-US" baseline="0" dirty="0" smtClean="0"/>
                        <a:t>1</a:t>
                      </a:r>
                      <a:r>
                        <a:rPr lang="el-GR" baseline="0" dirty="0" smtClean="0"/>
                        <a:t>9/3/2020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Περιοχή κάλυψης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Πανελλαδική</a:t>
                      </a:r>
                      <a:endParaRPr lang="el-GR" dirty="0"/>
                    </a:p>
                  </a:txBody>
                  <a:tcPr/>
                </a:tc>
              </a:tr>
              <a:tr h="664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Αρ.</a:t>
                      </a:r>
                      <a:r>
                        <a:rPr lang="el-GR" baseline="0" dirty="0" smtClean="0"/>
                        <a:t> Μητρώου ΕΣΡ : </a:t>
                      </a:r>
                      <a:r>
                        <a:rPr lang="el-GR" dirty="0" smtClean="0"/>
                        <a:t>7 (επτά)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 smtClean="0"/>
                        <a:t>Μέλος </a:t>
                      </a:r>
                      <a:r>
                        <a:rPr lang="en-US" baseline="0" dirty="0" smtClean="0"/>
                        <a:t>ESOMAR &amp; WAPOR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Ήρθατε σε επαφή με περιπτώσεις πελατών που ήταν σε κατάσταση πανικού;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Θέση περιεχομένου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19330"/>
              </p:ext>
            </p:extLst>
          </p:nvPr>
        </p:nvGraphicFramePr>
        <p:xfrm>
          <a:off x="729246" y="1682612"/>
          <a:ext cx="7643192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Μετά τα κρούσματα του κορωνοϊού στην Ελλάδα, ποια προϊόντα σας εξαντλήθηκαν; (Μέχρι 6 επιλογές)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36" y="5907991"/>
            <a:ext cx="1619672" cy="911335"/>
          </a:xfrm>
          <a:prstGeom prst="rect">
            <a:avLst/>
          </a:prstGeom>
        </p:spPr>
      </p:pic>
      <p:graphicFrame>
        <p:nvGraphicFramePr>
          <p:cNvPr id="10" name="Θέση περιεχομένου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418006"/>
              </p:ext>
            </p:extLst>
          </p:nvPr>
        </p:nvGraphicFramePr>
        <p:xfrm>
          <a:off x="430113" y="133647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49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Σε ποια από τα προαναφερθέντα προϊόντα είχατε αύξηση στις τιμές(μέχρι 6 επιλογές)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  <p:graphicFrame>
        <p:nvGraphicFramePr>
          <p:cNvPr id="8" name="Θέση περιεχομένου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199330"/>
              </p:ext>
            </p:extLst>
          </p:nvPr>
        </p:nvGraphicFramePr>
        <p:xfrm>
          <a:off x="430113" y="133647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461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Οι καταναλωτές προμηθεύονταν άλλα φάρμακα ή σκευάσματα για προληπτικούς λόγους και χωρίς να τους είναι απαραίτητα;	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graphicFrame>
        <p:nvGraphicFramePr>
          <p:cNvPr id="11" name="Θέση περιεχομένου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316055"/>
              </p:ext>
            </p:extLst>
          </p:nvPr>
        </p:nvGraphicFramePr>
        <p:xfrm>
          <a:off x="616062" y="1628800"/>
          <a:ext cx="7869560" cy="431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Κατά την άποψη σας, το φαρμακείο της γειτονιάς θα ανταποκριθεί στη ζήτηση του αγοραστικού κοινού;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graphicFrame>
        <p:nvGraphicFramePr>
          <p:cNvPr id="11" name="Θέση περιεχομένου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909361"/>
              </p:ext>
            </p:extLst>
          </p:nvPr>
        </p:nvGraphicFramePr>
        <p:xfrm>
          <a:off x="675157" y="1718616"/>
          <a:ext cx="775137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Έχετε προβεί στη δημιουργία δικών σας αντισηπτικών σκευασμάτων για το κοινό εξαιτίας των ελλείψεων;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  <p:graphicFrame>
        <p:nvGraphicFramePr>
          <p:cNvPr id="8" name="Θέση περιεχομένου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614008"/>
              </p:ext>
            </p:extLst>
          </p:nvPr>
        </p:nvGraphicFramePr>
        <p:xfrm>
          <a:off x="675157" y="1718616"/>
          <a:ext cx="775137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493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Έχουν ζητήσει πελάτες σας να προμηθευτούν το τεστ διάγνωσης κορωνοϊού;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Θέση περιεχομένου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48447"/>
              </p:ext>
            </p:extLst>
          </p:nvPr>
        </p:nvGraphicFramePr>
        <p:xfrm>
          <a:off x="729246" y="1683558"/>
          <a:ext cx="7643192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Τα μέτρα του συλλόγου, να μπαίνουν ανά δυο οι πελάτες και να υπάρχει απόσταση μεταξύ τους είναι :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Θέση περιεχομένου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156764"/>
              </p:ext>
            </p:extLst>
          </p:nvPr>
        </p:nvGraphicFramePr>
        <p:xfrm>
          <a:off x="729246" y="1682612"/>
          <a:ext cx="7643192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96" y="0"/>
            <a:ext cx="8827292" cy="1412776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Σας έχουν προτείνει πελάτες σας να σας δώσουν παραπάνω χρήματα προκειμένου να τους εξασφαλίσετε μάσκες ή αντισηπτικά;</a:t>
            </a:r>
            <a:endParaRPr lang="el-GR" sz="2800" dirty="0"/>
          </a:p>
        </p:txBody>
      </p:sp>
      <p:pic>
        <p:nvPicPr>
          <p:cNvPr id="4" name="Picture 4" descr="http://interview.com.gr/index_r4_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161779"/>
            <a:ext cx="20002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Θέση περιεχομένου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738239"/>
              </p:ext>
            </p:extLst>
          </p:nvPr>
        </p:nvGraphicFramePr>
        <p:xfrm>
          <a:off x="729246" y="1682612"/>
          <a:ext cx="7643192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8570" y="5626118"/>
            <a:ext cx="902286" cy="121930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907991"/>
            <a:ext cx="1619672" cy="91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206</Words>
  <Application>Microsoft Office PowerPoint</Application>
  <PresentationFormat>Προβολή στην οθόνη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Calibri</vt:lpstr>
      <vt:lpstr>Θέμα του Office</vt:lpstr>
      <vt:lpstr>Ταυτότητα της έρευνας</vt:lpstr>
      <vt:lpstr>Μετά τα κρούσματα του κορωνοϊού στην Ελλάδα, ποια προϊόντα σας εξαντλήθηκαν; (Μέχρι 6 επιλογές)</vt:lpstr>
      <vt:lpstr>Σε ποια από τα προαναφερθέντα προϊόντα είχατε αύξηση στις τιμές(μέχρι 6 επιλογές)</vt:lpstr>
      <vt:lpstr>Οι καταναλωτές προμηθεύονταν άλλα φάρμακα ή σκευάσματα για προληπτικούς λόγους και χωρίς να τους είναι απαραίτητα; </vt:lpstr>
      <vt:lpstr>Κατά την άποψη σας, το φαρμακείο της γειτονιάς θα ανταποκριθεί στη ζήτηση του αγοραστικού κοινού;</vt:lpstr>
      <vt:lpstr>Έχετε προβεί στη δημιουργία δικών σας αντισηπτικών σκευασμάτων για το κοινό εξαιτίας των ελλείψεων;</vt:lpstr>
      <vt:lpstr>Έχουν ζητήσει πελάτες σας να προμηθευτούν το τεστ διάγνωσης κορωνοϊού;</vt:lpstr>
      <vt:lpstr>Τα μέτρα του συλλόγου, να μπαίνουν ανά δυο οι πελάτες και να υπάρχει απόσταση μεταξύ τους είναι :</vt:lpstr>
      <vt:lpstr>Σας έχουν προτείνει πελάτες σας να σας δώσουν παραπάνω χρήματα προκειμένου να τους εξασφαλίσετε μάσκες ή αντισηπτικά;</vt:lpstr>
      <vt:lpstr>Ήρθατε σε επαφή με περιπτώσεις πελατών που ήταν σε κατάσταση πανικού;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Ταυτότητα της έρευνας</dc:title>
  <dc:creator>User</dc:creator>
  <cp:lastModifiedBy>User</cp:lastModifiedBy>
  <cp:revision>253</cp:revision>
  <cp:lastPrinted>2014-12-20T07:45:04Z</cp:lastPrinted>
  <dcterms:created xsi:type="dcterms:W3CDTF">2014-11-06T07:04:14Z</dcterms:created>
  <dcterms:modified xsi:type="dcterms:W3CDTF">2020-03-23T08:30:47Z</dcterms:modified>
</cp:coreProperties>
</file>